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7" r:id="rId3"/>
    <p:sldId id="311" r:id="rId4"/>
    <p:sldId id="260" r:id="rId5"/>
    <p:sldId id="348" r:id="rId6"/>
    <p:sldId id="275" r:id="rId7"/>
    <p:sldId id="338" r:id="rId8"/>
    <p:sldId id="349" r:id="rId9"/>
    <p:sldId id="350" r:id="rId10"/>
    <p:sldId id="353" r:id="rId11"/>
    <p:sldId id="351" r:id="rId12"/>
    <p:sldId id="352" r:id="rId13"/>
    <p:sldId id="355" r:id="rId14"/>
    <p:sldId id="354" r:id="rId15"/>
    <p:sldId id="356" r:id="rId16"/>
    <p:sldId id="357" r:id="rId17"/>
    <p:sldId id="358" r:id="rId18"/>
    <p:sldId id="359" r:id="rId19"/>
    <p:sldId id="360" r:id="rId20"/>
    <p:sldId id="362" r:id="rId21"/>
    <p:sldId id="363" r:id="rId22"/>
    <p:sldId id="365" r:id="rId23"/>
    <p:sldId id="364" r:id="rId24"/>
    <p:sldId id="366" r:id="rId25"/>
    <p:sldId id="367" r:id="rId26"/>
    <p:sldId id="332" r:id="rId27"/>
    <p:sldId id="368" r:id="rId28"/>
    <p:sldId id="345" r:id="rId2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00"/>
    <a:srgbClr val="EAEAEA"/>
    <a:srgbClr val="CC3300"/>
    <a:srgbClr val="FFFFCC"/>
    <a:srgbClr val="FFFF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79" autoAdjust="0"/>
    <p:restoredTop sz="81416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0" tIns="45295" rIns="90590" bIns="4529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0" tIns="45295" rIns="90590" bIns="4529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0" tIns="45295" rIns="90590" bIns="4529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0" tIns="45295" rIns="90590" bIns="452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7E2CE9-E252-4920-B915-E3C07DFEA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06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06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8988"/>
            <a:ext cx="74390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06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06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2BBBEB6-DBF8-4A01-B486-BD7A17596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5463591-4B5C-49AF-AFE5-4B5E24644CFF}" type="slidenum">
              <a:rPr lang="en-US" smtClean="0"/>
              <a:pPr defTabSz="930275"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0AFB6CC5-B435-40C2-8686-9BF0E20DCF38}" type="slidenum">
              <a:rPr lang="en-US" smtClean="0"/>
              <a:pPr defTabSz="930275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87A41340-AB9E-4053-976E-D0CAF219AFED}" type="slidenum">
              <a:rPr lang="en-US" smtClean="0"/>
              <a:pPr defTabSz="930275"/>
              <a:t>4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AC5FA8AC-FBFA-441E-9CF1-8F377533F86F}" type="slidenum">
              <a:rPr lang="en-US" smtClean="0"/>
              <a:pPr defTabSz="930275"/>
              <a:t>5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Reference gages are those gages minimally influenced by man; we are using the Reference gages developed by Falcone, et. al.</a:t>
            </a:r>
          </a:p>
          <a:p>
            <a:pPr eaLnBrk="1" hangingPunct="1"/>
            <a:r>
              <a:rPr lang="en-US" smtClean="0"/>
              <a:t>Step 6 is done because all gages are used in Step 5, so any QA statistics on Step 5 flows versus gage flows would always be “perfect “.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9C9C07D-93F4-420A-9BE4-CEC598945B65}" type="slidenum">
              <a:rPr lang="en-US" smtClean="0"/>
              <a:pPr defTabSz="930275"/>
              <a:t>6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F827469-E50C-4AAA-89F3-9A9C98350B1F}" type="slidenum">
              <a:rPr lang="en-US" smtClean="0"/>
              <a:pPr defTabSz="930275"/>
              <a:t>10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5267325" y="6659563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0275"/>
            <a:fld id="{8478E944-CEA9-42C2-87A8-3CC8FA11D4BB}" type="slidenum">
              <a:rPr lang="en-US" sz="1200">
                <a:latin typeface="Arial" charset="0"/>
              </a:rPr>
              <a:pPr algn="r" defTabSz="930275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80E9B8-DE01-4875-957E-C31B4CCFE58E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3CB8-9883-480E-B2DE-79AAF9952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496C0-9EB7-48AC-A037-47C9A62E0DA8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D39C8-6FA0-47EE-84CD-0E42A98C3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B837B-4070-4E91-BED7-9E3BABFBBC38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1D4C-4B3C-4D42-9C6D-CE7971019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65F736-3307-46FE-BB77-B6EBCE6B49F8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E4F704-26C0-4E8F-9AB2-9DFB5BE87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246C6-49DE-4794-A1C6-6C47DC094377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2B1B-9BF0-468C-A23A-DD2877612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5E246-3AA8-4347-99A5-9D043D681C1B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FA8B7-FC3A-497D-854D-B257E99E7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0C872-5078-4F29-BA58-5DAB0E8F5C2D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1060-47C1-4D6B-930D-6E9625FE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E4B2C-1808-4CCA-9605-FC2B146A6BE7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65E4-7805-4662-BEEF-EE667E164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13E80-7F33-43E8-B355-232F53B647FE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1AAC-813F-4801-BFE6-DABD709CD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3D1FA-F6C6-494F-A4A1-6CF0B0CD8414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7D9C-4D28-403C-93E9-EBA4C2F09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B4003-B446-48AF-920E-2EE7EB7074A3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40AA1-938B-4D02-A8DB-399496C17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D5A5B-5028-4173-8FA2-3F73858E5B04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CD80-3E07-4D87-89AF-30D5FBBC8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4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5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5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44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7305114-F123-483A-AF00-9DA8C37A4514}" type="datetime1">
              <a:rPr lang="en-US"/>
              <a:pPr/>
              <a:t>5/8/2014</a:t>
            </a:fld>
            <a:endParaRPr lang="en-US"/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50A555E-D4C5-4BE1-A8D0-A4E6556E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tp://ftp.horizon-system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timothy@trbondelid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hyperlink" Target="http://www.horizon-systems.com/NHDPl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8DB18-51DD-478E-8EB3-2D01EC74487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66FF33"/>
                </a:solidFill>
                <a:effectLst/>
              </a:rPr>
              <a:t>Mean Monthly and Low Flow Estimates in NHDPlus Version 2</a:t>
            </a:r>
            <a:endParaRPr lang="en-US" sz="4400" dirty="0" smtClean="0">
              <a:solidFill>
                <a:srgbClr val="66FF33"/>
              </a:solidFill>
              <a:effectLst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05000"/>
            <a:ext cx="91440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ffectLst/>
              </a:rPr>
              <a:t>Tim Bondelid- NHDPlus Team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</a:rPr>
              <a:t>Consulting </a:t>
            </a:r>
            <a:r>
              <a:rPr lang="en-US" sz="2800" dirty="0" smtClean="0">
                <a:effectLst/>
              </a:rPr>
              <a:t>Engineer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ffectLst/>
              </a:rPr>
              <a:t>2014 AWRA Spring Conference on GIS and Water Resources VIII</a:t>
            </a:r>
            <a:endParaRPr lang="en-US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ffectLst/>
              </a:rPr>
              <a:t>May 12 to May 14, 2014</a:t>
            </a:r>
            <a:endParaRPr lang="en-US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ffectLst/>
              </a:rPr>
              <a:t>Snowbird, Utah</a:t>
            </a:r>
            <a:endParaRPr lang="en-US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n-US" sz="14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n-US" sz="1200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ffectLst/>
              </a:rPr>
              <a:t> </a:t>
            </a:r>
          </a:p>
        </p:txBody>
      </p:sp>
      <p:pic>
        <p:nvPicPr>
          <p:cNvPr id="15363" name="Picture 4" descr="epa_seal_medium_tr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944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248525" y="5876925"/>
            <a:ext cx="1752600" cy="625475"/>
            <a:chOff x="3985" y="3358"/>
            <a:chExt cx="1459" cy="586"/>
          </a:xfrm>
          <a:solidFill>
            <a:schemeClr val="tx1"/>
          </a:solidFill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985" y="3358"/>
              <a:ext cx="1459" cy="58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3408"/>
              <a:ext cx="1359" cy="4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33"/>
                </a:solidFill>
                <a:effectLst/>
              </a:rPr>
              <a:t>The Water Balance Model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62000" y="762000"/>
            <a:ext cx="7543800" cy="5667375"/>
            <a:chOff x="1260" y="1080"/>
            <a:chExt cx="9540" cy="7168"/>
          </a:xfrm>
        </p:grpSpPr>
        <p:sp>
          <p:nvSpPr>
            <p:cNvPr id="48132" name="AutoShape 5"/>
            <p:cNvSpPr>
              <a:spLocks noChangeAspect="1" noChangeArrowheads="1"/>
            </p:cNvSpPr>
            <p:nvPr/>
          </p:nvSpPr>
          <p:spPr bwMode="auto">
            <a:xfrm>
              <a:off x="1260" y="1080"/>
              <a:ext cx="9540" cy="716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8133" name="Rectangle 6"/>
            <p:cNvSpPr>
              <a:spLocks noChangeArrowheads="1"/>
            </p:cNvSpPr>
            <p:nvPr/>
          </p:nvSpPr>
          <p:spPr bwMode="auto">
            <a:xfrm>
              <a:off x="3374" y="5524"/>
              <a:ext cx="4886" cy="2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48134" name="Rectangle 7"/>
            <p:cNvSpPr>
              <a:spLocks noChangeArrowheads="1"/>
            </p:cNvSpPr>
            <p:nvPr/>
          </p:nvSpPr>
          <p:spPr bwMode="auto">
            <a:xfrm>
              <a:off x="3360" y="6925"/>
              <a:ext cx="4904" cy="132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48135" name="Line 8"/>
            <p:cNvSpPr>
              <a:spLocks noChangeShapeType="1"/>
            </p:cNvSpPr>
            <p:nvPr/>
          </p:nvSpPr>
          <p:spPr bwMode="auto">
            <a:xfrm flipV="1">
              <a:off x="3391" y="6517"/>
              <a:ext cx="4847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Rectangle 9"/>
            <p:cNvSpPr>
              <a:spLocks noChangeArrowheads="1"/>
            </p:cNvSpPr>
            <p:nvPr/>
          </p:nvSpPr>
          <p:spPr bwMode="auto">
            <a:xfrm>
              <a:off x="4879" y="4634"/>
              <a:ext cx="1057" cy="8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48137" name="Line 10"/>
            <p:cNvSpPr>
              <a:spLocks noChangeShapeType="1"/>
            </p:cNvSpPr>
            <p:nvPr/>
          </p:nvSpPr>
          <p:spPr bwMode="auto">
            <a:xfrm flipV="1">
              <a:off x="3734" y="4443"/>
              <a:ext cx="0" cy="9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Line 11"/>
            <p:cNvSpPr>
              <a:spLocks noChangeShapeType="1"/>
            </p:cNvSpPr>
            <p:nvPr/>
          </p:nvSpPr>
          <p:spPr bwMode="auto">
            <a:xfrm>
              <a:off x="4218" y="3408"/>
              <a:ext cx="1" cy="19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Text Box 12"/>
            <p:cNvSpPr txBox="1">
              <a:spLocks noChangeArrowheads="1"/>
            </p:cNvSpPr>
            <p:nvPr/>
          </p:nvSpPr>
          <p:spPr bwMode="auto">
            <a:xfrm>
              <a:off x="1440" y="4500"/>
              <a:ext cx="2340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Actual </a:t>
              </a:r>
            </a:p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Evapotranspiration</a:t>
              </a:r>
              <a:endParaRPr lang="en-US"/>
            </a:p>
          </p:txBody>
        </p:sp>
        <p:sp>
          <p:nvSpPr>
            <p:cNvPr id="48140" name="Text Box 13"/>
            <p:cNvSpPr txBox="1">
              <a:spLocks noChangeArrowheads="1"/>
            </p:cNvSpPr>
            <p:nvPr/>
          </p:nvSpPr>
          <p:spPr bwMode="auto">
            <a:xfrm>
              <a:off x="2700" y="2776"/>
              <a:ext cx="258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Potential Evapotranspiration</a:t>
              </a:r>
            </a:p>
            <a:p>
              <a:pPr eaLnBrk="0" hangingPunct="0"/>
              <a:endParaRPr lang="en-US"/>
            </a:p>
          </p:txBody>
        </p:sp>
        <p:sp>
          <p:nvSpPr>
            <p:cNvPr id="48141" name="Line 14"/>
            <p:cNvSpPr>
              <a:spLocks noChangeShapeType="1"/>
            </p:cNvSpPr>
            <p:nvPr/>
          </p:nvSpPr>
          <p:spPr bwMode="auto">
            <a:xfrm>
              <a:off x="4218" y="1924"/>
              <a:ext cx="0" cy="8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Text Box 15"/>
            <p:cNvSpPr txBox="1">
              <a:spLocks noChangeArrowheads="1"/>
            </p:cNvSpPr>
            <p:nvPr/>
          </p:nvSpPr>
          <p:spPr bwMode="auto">
            <a:xfrm>
              <a:off x="3162" y="1260"/>
              <a:ext cx="2073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Temperature </a:t>
              </a:r>
              <a:endParaRPr lang="en-US"/>
            </a:p>
          </p:txBody>
        </p:sp>
        <p:sp>
          <p:nvSpPr>
            <p:cNvPr id="48143" name="Text Box 16"/>
            <p:cNvSpPr txBox="1">
              <a:spLocks noChangeArrowheads="1"/>
            </p:cNvSpPr>
            <p:nvPr/>
          </p:nvSpPr>
          <p:spPr bwMode="auto">
            <a:xfrm>
              <a:off x="4396" y="7200"/>
              <a:ext cx="2914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Soil-Moisture Storage </a:t>
              </a:r>
              <a:endParaRPr lang="en-US"/>
            </a:p>
          </p:txBody>
        </p:sp>
        <p:sp>
          <p:nvSpPr>
            <p:cNvPr id="48144" name="Text Box 17"/>
            <p:cNvSpPr txBox="1">
              <a:spLocks noChangeArrowheads="1"/>
            </p:cNvSpPr>
            <p:nvPr/>
          </p:nvSpPr>
          <p:spPr bwMode="auto">
            <a:xfrm>
              <a:off x="3960" y="6120"/>
              <a:ext cx="379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Soil-Moisture Storage Capacity</a:t>
              </a:r>
              <a:endParaRPr lang="en-US"/>
            </a:p>
          </p:txBody>
        </p:sp>
        <p:sp>
          <p:nvSpPr>
            <p:cNvPr id="48145" name="Line 18"/>
            <p:cNvSpPr>
              <a:spLocks noChangeShapeType="1"/>
            </p:cNvSpPr>
            <p:nvPr/>
          </p:nvSpPr>
          <p:spPr bwMode="auto">
            <a:xfrm>
              <a:off x="7449" y="1949"/>
              <a:ext cx="0" cy="19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Text Box 19"/>
            <p:cNvSpPr txBox="1">
              <a:spLocks noChangeArrowheads="1"/>
            </p:cNvSpPr>
            <p:nvPr/>
          </p:nvSpPr>
          <p:spPr bwMode="auto">
            <a:xfrm>
              <a:off x="4854" y="4685"/>
              <a:ext cx="1107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Snow</a:t>
              </a:r>
            </a:p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Storage</a:t>
              </a:r>
              <a:endParaRPr lang="en-US"/>
            </a:p>
          </p:txBody>
        </p:sp>
        <p:sp>
          <p:nvSpPr>
            <p:cNvPr id="48147" name="Line 20"/>
            <p:cNvSpPr>
              <a:spLocks noChangeShapeType="1"/>
            </p:cNvSpPr>
            <p:nvPr/>
          </p:nvSpPr>
          <p:spPr bwMode="auto">
            <a:xfrm>
              <a:off x="5325" y="3960"/>
              <a:ext cx="0" cy="5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21"/>
            <p:cNvSpPr>
              <a:spLocks noChangeShapeType="1"/>
            </p:cNvSpPr>
            <p:nvPr/>
          </p:nvSpPr>
          <p:spPr bwMode="auto">
            <a:xfrm>
              <a:off x="5325" y="3973"/>
              <a:ext cx="19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Text Box 22"/>
            <p:cNvSpPr txBox="1">
              <a:spLocks noChangeArrowheads="1"/>
            </p:cNvSpPr>
            <p:nvPr/>
          </p:nvSpPr>
          <p:spPr bwMode="auto">
            <a:xfrm>
              <a:off x="5300" y="3616"/>
              <a:ext cx="2175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Snow</a:t>
              </a:r>
              <a:endParaRPr lang="en-US"/>
            </a:p>
          </p:txBody>
        </p:sp>
        <p:sp>
          <p:nvSpPr>
            <p:cNvPr id="48150" name="Line 23"/>
            <p:cNvSpPr>
              <a:spLocks noChangeShapeType="1"/>
            </p:cNvSpPr>
            <p:nvPr/>
          </p:nvSpPr>
          <p:spPr bwMode="auto">
            <a:xfrm>
              <a:off x="6088" y="4901"/>
              <a:ext cx="5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24"/>
            <p:cNvSpPr>
              <a:spLocks noChangeShapeType="1"/>
            </p:cNvSpPr>
            <p:nvPr/>
          </p:nvSpPr>
          <p:spPr bwMode="auto">
            <a:xfrm>
              <a:off x="6686" y="4901"/>
              <a:ext cx="0" cy="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Text Box 25"/>
            <p:cNvSpPr txBox="1">
              <a:spLocks noChangeArrowheads="1"/>
            </p:cNvSpPr>
            <p:nvPr/>
          </p:nvSpPr>
          <p:spPr bwMode="auto">
            <a:xfrm>
              <a:off x="5795" y="4316"/>
              <a:ext cx="1591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Snow Melt </a:t>
              </a:r>
              <a:endParaRPr lang="en-US"/>
            </a:p>
          </p:txBody>
        </p:sp>
        <p:sp>
          <p:nvSpPr>
            <p:cNvPr id="48153" name="Line 26"/>
            <p:cNvSpPr>
              <a:spLocks noChangeShapeType="1"/>
            </p:cNvSpPr>
            <p:nvPr/>
          </p:nvSpPr>
          <p:spPr bwMode="auto">
            <a:xfrm>
              <a:off x="7463" y="4138"/>
              <a:ext cx="0" cy="12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Text Box 27"/>
            <p:cNvSpPr txBox="1">
              <a:spLocks noChangeArrowheads="1"/>
            </p:cNvSpPr>
            <p:nvPr/>
          </p:nvSpPr>
          <p:spPr bwMode="auto">
            <a:xfrm>
              <a:off x="7097" y="4319"/>
              <a:ext cx="143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Rain</a:t>
              </a:r>
              <a:endParaRPr lang="en-US"/>
            </a:p>
          </p:txBody>
        </p:sp>
        <p:sp>
          <p:nvSpPr>
            <p:cNvPr id="48155" name="Line 28"/>
            <p:cNvSpPr>
              <a:spLocks noChangeShapeType="1"/>
            </p:cNvSpPr>
            <p:nvPr/>
          </p:nvSpPr>
          <p:spPr bwMode="auto">
            <a:xfrm>
              <a:off x="7857" y="5283"/>
              <a:ext cx="190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Text Box 29"/>
            <p:cNvSpPr txBox="1">
              <a:spLocks noChangeArrowheads="1"/>
            </p:cNvSpPr>
            <p:nvPr/>
          </p:nvSpPr>
          <p:spPr bwMode="auto">
            <a:xfrm>
              <a:off x="7920" y="4680"/>
              <a:ext cx="220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Direct Runoff </a:t>
              </a:r>
              <a:endParaRPr lang="en-US"/>
            </a:p>
          </p:txBody>
        </p:sp>
        <p:sp>
          <p:nvSpPr>
            <p:cNvPr id="48157" name="Line 30"/>
            <p:cNvSpPr>
              <a:spLocks noChangeShapeType="1"/>
            </p:cNvSpPr>
            <p:nvPr/>
          </p:nvSpPr>
          <p:spPr bwMode="auto">
            <a:xfrm>
              <a:off x="8416" y="6174"/>
              <a:ext cx="134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Text Box 31"/>
            <p:cNvSpPr txBox="1">
              <a:spLocks noChangeArrowheads="1"/>
            </p:cNvSpPr>
            <p:nvPr/>
          </p:nvSpPr>
          <p:spPr bwMode="auto">
            <a:xfrm>
              <a:off x="8100" y="5580"/>
              <a:ext cx="2278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24" tIns="38862" rIns="77724" bIns="38862"/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Surplus Runoff</a:t>
              </a:r>
              <a:endParaRPr lang="en-US"/>
            </a:p>
          </p:txBody>
        </p:sp>
        <p:sp>
          <p:nvSpPr>
            <p:cNvPr id="48159" name="Line 32"/>
            <p:cNvSpPr>
              <a:spLocks noChangeShapeType="1"/>
            </p:cNvSpPr>
            <p:nvPr/>
          </p:nvSpPr>
          <p:spPr bwMode="auto">
            <a:xfrm>
              <a:off x="4383" y="1949"/>
              <a:ext cx="1731" cy="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Line 33"/>
            <p:cNvSpPr>
              <a:spLocks noChangeShapeType="1"/>
            </p:cNvSpPr>
            <p:nvPr/>
          </p:nvSpPr>
          <p:spPr bwMode="auto">
            <a:xfrm>
              <a:off x="4460" y="1822"/>
              <a:ext cx="2723" cy="19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1" name="Text Box 34"/>
          <p:cNvSpPr txBox="1">
            <a:spLocks noChangeArrowheads="1"/>
          </p:cNvSpPr>
          <p:nvPr/>
        </p:nvSpPr>
        <p:spPr bwMode="auto">
          <a:xfrm>
            <a:off x="1981200" y="6491288"/>
            <a:ext cx="4727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(Slide courtesy of Dave Wolock, USGS)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Unit Runoff Regression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Tested several statistical model forms</a:t>
            </a:r>
          </a:p>
          <a:p>
            <a:r>
              <a:rPr lang="en-US" dirty="0" smtClean="0"/>
              <a:t>Used Reference Gages</a:t>
            </a:r>
          </a:p>
          <a:p>
            <a:r>
              <a:rPr lang="en-US" dirty="0" smtClean="0"/>
              <a:t>What works well:</a:t>
            </a:r>
          </a:p>
          <a:p>
            <a:pPr lvl="1"/>
            <a:r>
              <a:rPr lang="en-US" dirty="0" smtClean="0"/>
              <a:t>Log-log regression using </a:t>
            </a:r>
            <a:r>
              <a:rPr lang="en-US" dirty="0" err="1" smtClean="0"/>
              <a:t>Precip</a:t>
            </a:r>
            <a:r>
              <a:rPr lang="en-US" dirty="0" smtClean="0"/>
              <a:t>, Temp, and </a:t>
            </a:r>
            <a:r>
              <a:rPr lang="en-US" dirty="0" err="1" smtClean="0"/>
              <a:t>Baseflow</a:t>
            </a:r>
            <a:r>
              <a:rPr lang="en-US" dirty="0" smtClean="0"/>
              <a:t> Index (BFI):</a:t>
            </a:r>
          </a:p>
          <a:p>
            <a:pPr lvl="2">
              <a:buNone/>
            </a:pPr>
            <a:r>
              <a:rPr lang="en-US" dirty="0" smtClean="0"/>
              <a:t>URO (</a:t>
            </a:r>
            <a:r>
              <a:rPr lang="en-US" dirty="0" err="1" smtClean="0"/>
              <a:t>cfs</a:t>
            </a:r>
            <a:r>
              <a:rPr lang="en-US" dirty="0" smtClean="0"/>
              <a:t>/Km</a:t>
            </a:r>
            <a:r>
              <a:rPr lang="en-US" baseline="30000" dirty="0" smtClean="0"/>
              <a:t>2</a:t>
            </a:r>
            <a:r>
              <a:rPr lang="en-US" dirty="0" smtClean="0"/>
              <a:t>) = 10</a:t>
            </a:r>
            <a:r>
              <a:rPr lang="en-US" sz="3600" baseline="30000" dirty="0" smtClean="0"/>
              <a:t>a</a:t>
            </a:r>
            <a:r>
              <a:rPr lang="en-US" dirty="0" smtClean="0"/>
              <a:t> * </a:t>
            </a:r>
            <a:r>
              <a:rPr lang="en-US" dirty="0" err="1" smtClean="0"/>
              <a:t>Pcm</a:t>
            </a:r>
            <a:r>
              <a:rPr lang="en-US" sz="3600" baseline="30000" dirty="0" err="1" smtClean="0"/>
              <a:t>c</a:t>
            </a:r>
            <a:r>
              <a:rPr lang="en-US" dirty="0" smtClean="0"/>
              <a:t> * </a:t>
            </a:r>
            <a:r>
              <a:rPr lang="en-US" dirty="0" err="1" smtClean="0"/>
              <a:t>TDegC</a:t>
            </a:r>
            <a:r>
              <a:rPr lang="en-US" sz="3600" baseline="30000" dirty="0" err="1" smtClean="0"/>
              <a:t>d</a:t>
            </a:r>
            <a:r>
              <a:rPr lang="en-US" dirty="0" smtClean="0"/>
              <a:t> * </a:t>
            </a:r>
            <a:r>
              <a:rPr lang="en-US" dirty="0" err="1" smtClean="0"/>
              <a:t>BFI</a:t>
            </a:r>
            <a:r>
              <a:rPr lang="en-US" sz="3600" baseline="30000" dirty="0" err="1" smtClean="0"/>
              <a:t>e</a:t>
            </a:r>
            <a:r>
              <a:rPr lang="en-US" dirty="0" smtClean="0"/>
              <a:t> * BCF</a:t>
            </a:r>
          </a:p>
          <a:p>
            <a:pPr lvl="3">
              <a:buNone/>
            </a:pPr>
            <a:r>
              <a:rPr lang="en-US" dirty="0" smtClean="0"/>
              <a:t>a, c, d, e = regression coefficients</a:t>
            </a:r>
          </a:p>
          <a:p>
            <a:pPr lvl="3">
              <a:buNone/>
            </a:pPr>
            <a:r>
              <a:rPr lang="en-US" dirty="0" smtClean="0"/>
              <a:t>BCF = Bias Correction Factor</a:t>
            </a:r>
          </a:p>
          <a:p>
            <a:pPr lvl="3">
              <a:buNone/>
            </a:pPr>
            <a:endParaRPr lang="en-US" dirty="0" smtClean="0"/>
          </a:p>
          <a:p>
            <a:r>
              <a:rPr lang="en-US" dirty="0" smtClean="0"/>
              <a:t>Required CA3T allocations for Temp and </a:t>
            </a:r>
            <a:r>
              <a:rPr lang="en-US" dirty="0" err="1" smtClean="0"/>
              <a:t>Precip</a:t>
            </a:r>
            <a:r>
              <a:rPr lang="en-US" dirty="0" smtClean="0"/>
              <a:t> for each of the 17 VPUs/months</a:t>
            </a:r>
          </a:p>
          <a:p>
            <a:pPr lvl="3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Runoff QA </a:t>
            </a:r>
            <a:r>
              <a:rPr lang="en-US" dirty="0" smtClean="0">
                <a:solidFill>
                  <a:srgbClr val="66FF33"/>
                </a:solidFill>
              </a:rPr>
              <a:t>With RO </a:t>
            </a:r>
            <a:r>
              <a:rPr lang="en-US" dirty="0" err="1" smtClean="0">
                <a:solidFill>
                  <a:srgbClr val="66FF33"/>
                </a:solidFill>
              </a:rPr>
              <a:t>Reg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4876800" cy="291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23221"/>
            <a:ext cx="4800600" cy="29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Setting “Switches” for EET and RGR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01138" cy="364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76600" y="3429000"/>
            <a:ext cx="6096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4114800"/>
            <a:ext cx="8915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Implementing Mean Monthly Flows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Made a new production version of EROM (Version 10)</a:t>
            </a:r>
          </a:p>
          <a:p>
            <a:r>
              <a:rPr lang="en-US" dirty="0" smtClean="0"/>
              <a:t>Limits the RGR to the regression </a:t>
            </a:r>
            <a:r>
              <a:rPr lang="en-US" dirty="0" smtClean="0"/>
              <a:t>bounds</a:t>
            </a:r>
          </a:p>
          <a:p>
            <a:r>
              <a:rPr lang="en-US" dirty="0" smtClean="0"/>
              <a:t>Minimum of 10 years of gage record</a:t>
            </a:r>
            <a:endParaRPr lang="en-US" dirty="0" smtClean="0"/>
          </a:p>
          <a:p>
            <a:r>
              <a:rPr lang="en-US" dirty="0" smtClean="0"/>
              <a:t>A new input file named “EROMOPTS.DBF” is used:</a:t>
            </a:r>
          </a:p>
          <a:p>
            <a:pPr lvl="1"/>
            <a:r>
              <a:rPr lang="en-US" dirty="0" smtClean="0"/>
              <a:t>One record for each VPU/</a:t>
            </a:r>
            <a:r>
              <a:rPr lang="en-US" dirty="0" err="1" smtClean="0"/>
              <a:t>Timeperiod</a:t>
            </a:r>
            <a:endParaRPr lang="en-US" dirty="0" smtClean="0"/>
          </a:p>
          <a:p>
            <a:pPr lvl="2"/>
            <a:r>
              <a:rPr lang="en-US" dirty="0" smtClean="0"/>
              <a:t>21 VPUs * 13 flows = 273 records</a:t>
            </a:r>
          </a:p>
          <a:p>
            <a:pPr lvl="1"/>
            <a:r>
              <a:rPr lang="en-US" dirty="0" smtClean="0"/>
              <a:t>“Switches” for running/not running EET and RGR and RO Regression </a:t>
            </a:r>
            <a:r>
              <a:rPr lang="en-US" dirty="0" smtClean="0"/>
              <a:t>coefficients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What Is Available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EROMExtension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 and MM flow and velocity estimates</a:t>
            </a:r>
          </a:p>
          <a:p>
            <a:pPr lvl="1"/>
            <a:r>
              <a:rPr lang="en-US" dirty="0" smtClean="0"/>
              <a:t>MA and MM </a:t>
            </a:r>
            <a:r>
              <a:rPr lang="en-US" dirty="0" smtClean="0"/>
              <a:t>QA files</a:t>
            </a:r>
          </a:p>
          <a:p>
            <a:pPr lvl="1"/>
            <a:r>
              <a:rPr lang="en-US" dirty="0" smtClean="0"/>
              <a:t>A QA spreadsheet; please use it</a:t>
            </a:r>
          </a:p>
          <a:p>
            <a:r>
              <a:rPr lang="en-US" dirty="0" err="1" smtClean="0"/>
              <a:t>VPUAttributeExtension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Catchment-level MA and MM Runoff, Temperature and Precipitation</a:t>
            </a:r>
          </a:p>
          <a:p>
            <a:pPr lvl="1"/>
            <a:r>
              <a:rPr lang="en-US" dirty="0" smtClean="0"/>
              <a:t>Cumulative MA Temperature and Precipitation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B2B1B-9BF0-468C-A23A-DD28776125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r>
              <a:rPr lang="en-US" dirty="0" smtClean="0"/>
              <a:t>7Q10 Flow Estimates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Estimate 7Q10 flows on </a:t>
            </a:r>
            <a:r>
              <a:rPr lang="en-US" dirty="0" err="1"/>
              <a:t>ungaged</a:t>
            </a:r>
            <a:r>
              <a:rPr lang="en-US" dirty="0"/>
              <a:t> </a:t>
            </a:r>
            <a:r>
              <a:rPr lang="en-US" dirty="0" err="1"/>
              <a:t>flowlines</a:t>
            </a:r>
            <a:r>
              <a:rPr lang="en-US" dirty="0"/>
              <a:t> (stream segments) in </a:t>
            </a:r>
            <a:r>
              <a:rPr lang="en-US" dirty="0" smtClean="0"/>
              <a:t>NHDPlusV2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Use networked </a:t>
            </a:r>
            <a:r>
              <a:rPr lang="en-US" dirty="0" err="1"/>
              <a:t>flowlines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Removes </a:t>
            </a:r>
            <a:r>
              <a:rPr lang="en-US" dirty="0"/>
              <a:t>many canals and ditches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Note: less </a:t>
            </a:r>
            <a:r>
              <a:rPr lang="en-US" dirty="0"/>
              <a:t>than 1% of the </a:t>
            </a:r>
            <a:r>
              <a:rPr lang="en-US" dirty="0" err="1"/>
              <a:t>flowlines</a:t>
            </a:r>
            <a:r>
              <a:rPr lang="en-US" dirty="0"/>
              <a:t> have </a:t>
            </a:r>
            <a:r>
              <a:rPr lang="en-US" dirty="0" smtClean="0"/>
              <a:t>gages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Leverage the advanced capabilities in NHDPlusV2 and the Enhanced Runoff Method (EROM) to test a cost-effective method for estimating interpretive flow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Calculate 7Q10 at </a:t>
            </a:r>
            <a:r>
              <a:rPr lang="en-US" sz="2800" dirty="0" smtClean="0"/>
              <a:t>gages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the DFLOW </a:t>
            </a:r>
            <a:r>
              <a:rPr lang="en-US" sz="2400" dirty="0" smtClean="0"/>
              <a:t>program in BASINS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USE NHDPlusV2 watershed characteristics: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drainage </a:t>
            </a:r>
            <a:r>
              <a:rPr lang="en-US" sz="2400" dirty="0"/>
              <a:t>area (DA), mean precipitation (MP) and temperature (MT), mean watershed elevation (MWE), watershed slope (WS</a:t>
            </a:r>
            <a:r>
              <a:rPr lang="en-US" sz="2400" dirty="0" smtClean="0"/>
              <a:t>), Base Flow Index (BFI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EROM MA and MM Flows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Develop regionalized regression equations by “Vector Processing Units” (VPUs)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7Q10 = Fn(EROM Flow, DA, MP, MT, MWE, WS, BFI)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a log-log regression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Develop regionalized regression equations by “Vector Processing Units” (VPUs)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7Q10 = Fn(EROM Flow, DA, MP, MT, MWE, WS, BFI)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Additional </a:t>
            </a:r>
            <a:r>
              <a:rPr lang="en-US" sz="3200" dirty="0" smtClean="0"/>
              <a:t>Steps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Intermittent </a:t>
            </a:r>
            <a:r>
              <a:rPr lang="en-US" sz="2400" dirty="0" err="1" smtClean="0"/>
              <a:t>flowlines</a:t>
            </a:r>
            <a:r>
              <a:rPr lang="en-US" sz="2400" dirty="0" smtClean="0"/>
              <a:t>: 7Q10 = 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“Large River” Adjustments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r>
              <a:rPr lang="en-US" dirty="0" smtClean="0"/>
              <a:t>Low flows are affected by factors that can be difficult to quantify on a broad scale:</a:t>
            </a:r>
          </a:p>
          <a:p>
            <a:pPr lvl="1"/>
            <a:r>
              <a:rPr lang="en-US" dirty="0" smtClean="0"/>
              <a:t>Groundwater/</a:t>
            </a:r>
            <a:r>
              <a:rPr lang="en-US" dirty="0" err="1" smtClean="0"/>
              <a:t>baseflow</a:t>
            </a:r>
            <a:endParaRPr lang="en-US" dirty="0" smtClean="0"/>
          </a:p>
          <a:p>
            <a:pPr lvl="1"/>
            <a:r>
              <a:rPr lang="en-US" dirty="0" smtClean="0"/>
              <a:t>Geology</a:t>
            </a:r>
          </a:p>
          <a:p>
            <a:pPr lvl="1"/>
            <a:r>
              <a:rPr lang="en-US" dirty="0" err="1" smtClean="0"/>
              <a:t>Physiography</a:t>
            </a:r>
            <a:endParaRPr lang="en-US" dirty="0" smtClean="0"/>
          </a:p>
          <a:p>
            <a:pPr lvl="1"/>
            <a:r>
              <a:rPr lang="en-US" dirty="0" smtClean="0"/>
              <a:t>Reservoirs, other flow alterations</a:t>
            </a:r>
          </a:p>
          <a:p>
            <a:r>
              <a:rPr lang="en-US" dirty="0" smtClean="0"/>
              <a:t>The scope for this project is MUCH larger than other such studies</a:t>
            </a:r>
          </a:p>
          <a:p>
            <a:pPr lvl="1"/>
            <a:r>
              <a:rPr lang="en-US" dirty="0" smtClean="0"/>
              <a:t>2.7 Million Stream Segments across CONUS</a:t>
            </a:r>
          </a:p>
          <a:p>
            <a:r>
              <a:rPr lang="en-US" dirty="0" smtClean="0"/>
              <a:t>The VPUs are MUCH larger than the geographic areas normally used.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799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This Presentation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/>
              <a:t>NHDPlus V1 and NHDPlus V2 include mean annual (MA) flow and velocity estimates</a:t>
            </a:r>
          </a:p>
          <a:p>
            <a:pPr lvl="1"/>
            <a:r>
              <a:rPr lang="en-US" dirty="0" smtClean="0"/>
              <a:t>All 2.7 M networked stream segments</a:t>
            </a:r>
          </a:p>
          <a:p>
            <a:r>
              <a:rPr lang="en-US" dirty="0" smtClean="0"/>
              <a:t>We have now released mean monthly (MM) flow and velocity estimates</a:t>
            </a:r>
          </a:p>
          <a:p>
            <a:r>
              <a:rPr lang="en-US" dirty="0" smtClean="0"/>
              <a:t>We have a first-round test of 7Q10 flows</a:t>
            </a:r>
          </a:p>
          <a:p>
            <a:r>
              <a:rPr lang="en-US" b="1" dirty="0" smtClean="0"/>
              <a:t>I will talk about how we did these MM and 7Q10 flow estimates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B2B1B-9BF0-468C-A23A-DD28776125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Accuracy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Measures: R</a:t>
            </a:r>
            <a:r>
              <a:rPr lang="en-US" baseline="30000" dirty="0" smtClean="0"/>
              <a:t>2</a:t>
            </a:r>
            <a:r>
              <a:rPr lang="en-US" dirty="0" smtClean="0"/>
              <a:t>, Model Error Variance [log</a:t>
            </a:r>
            <a:r>
              <a:rPr lang="en-US" baseline="-25000" dirty="0" smtClean="0"/>
              <a:t>10</a:t>
            </a:r>
            <a:r>
              <a:rPr lang="en-US" dirty="0" smtClean="0"/>
              <a:t>] (MEV), Standard Error of the Regression (SER) in %.</a:t>
            </a:r>
          </a:p>
          <a:p>
            <a:pPr lvl="1"/>
            <a:r>
              <a:rPr lang="en-US" dirty="0" smtClean="0"/>
              <a:t>Q_E: EROM Flow</a:t>
            </a:r>
          </a:p>
          <a:p>
            <a:pPr lvl="1"/>
            <a:r>
              <a:rPr lang="en-US" dirty="0" smtClean="0"/>
              <a:t>Q_E * BFI works best overall</a:t>
            </a:r>
          </a:p>
          <a:p>
            <a:pPr lvl="1"/>
            <a:r>
              <a:rPr lang="en-US" dirty="0" smtClean="0"/>
              <a:t>VPU 02 Statistics: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5105400"/>
          <a:ext cx="6934200" cy="1320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5700"/>
                <a:gridCol w="1155700"/>
                <a:gridCol w="1155700"/>
                <a:gridCol w="1155700"/>
                <a:gridCol w="1155700"/>
                <a:gridCol w="115570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n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BCF</a:t>
                      </a:r>
                      <a:endParaRPr lang="en-US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Q_E*BFI, DA</a:t>
                      </a:r>
                      <a:endParaRPr lang="en-US" baseline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vpu_S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941" y="0"/>
            <a:ext cx="887505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Large River Adjustments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6" name="Content Placeholder 5" descr="lrad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66" y="1371600"/>
            <a:ext cx="916649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Perennial Streams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perenn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494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Major Issues and Caveats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n-US" dirty="0" smtClean="0"/>
              <a:t>DFLOW:</a:t>
            </a:r>
          </a:p>
          <a:p>
            <a:pPr lvl="1"/>
            <a:r>
              <a:rPr lang="en-US" dirty="0" smtClean="0"/>
              <a:t>7Q10 flows are “unsupervised”</a:t>
            </a:r>
          </a:p>
          <a:p>
            <a:pPr lvl="1"/>
            <a:r>
              <a:rPr lang="en-US" dirty="0" smtClean="0"/>
              <a:t>Need to modify DFLOW for production</a:t>
            </a:r>
          </a:p>
          <a:p>
            <a:r>
              <a:rPr lang="en-US" dirty="0" smtClean="0"/>
              <a:t>Poor results in the Great Plains:</a:t>
            </a:r>
          </a:p>
          <a:p>
            <a:pPr lvl="1"/>
            <a:r>
              <a:rPr lang="en-US" dirty="0" smtClean="0"/>
              <a:t>Subdivide large VPUs</a:t>
            </a:r>
          </a:p>
          <a:p>
            <a:pPr lvl="1"/>
            <a:r>
              <a:rPr lang="en-US" dirty="0" smtClean="0"/>
              <a:t>Winter low flows?</a:t>
            </a:r>
          </a:p>
          <a:p>
            <a:r>
              <a:rPr lang="en-US" dirty="0" smtClean="0"/>
              <a:t>Poor Results in Southwest</a:t>
            </a:r>
          </a:p>
          <a:p>
            <a:pPr lvl="1"/>
            <a:r>
              <a:rPr lang="en-US" dirty="0" smtClean="0"/>
              <a:t>Very few perennial streams</a:t>
            </a:r>
          </a:p>
          <a:p>
            <a:r>
              <a:rPr lang="en-US" dirty="0" smtClean="0"/>
              <a:t>Some “minor” adjustments</a:t>
            </a:r>
          </a:p>
          <a:p>
            <a:r>
              <a:rPr lang="en-US" dirty="0" smtClean="0"/>
              <a:t>Streamline the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399"/>
          </a:xfrm>
        </p:spPr>
        <p:txBody>
          <a:bodyPr/>
          <a:lstStyle/>
          <a:p>
            <a:r>
              <a:rPr lang="en-US" dirty="0" smtClean="0"/>
              <a:t>A Low Flow Production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3D2-637B-4A2E-9B9A-3D552AA02E7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1066800"/>
            <a:ext cx="2057400" cy="64633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DFLOW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981200"/>
            <a:ext cx="2057400" cy="64633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DBMS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971800"/>
            <a:ext cx="2057400" cy="64633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Statistics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3962400"/>
            <a:ext cx="2057400" cy="64633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Coefficient  Db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4953000"/>
            <a:ext cx="2057400" cy="64633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 Flow  Computations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943600"/>
            <a:ext cx="2057400" cy="64633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NHDPlus Low Flow Extension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2971800"/>
            <a:ext cx="2057400" cy="64633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Evaluation</a:t>
            </a:r>
          </a:p>
          <a:p>
            <a:endParaRPr lang="en-US" dirty="0"/>
          </a:p>
        </p:txBody>
      </p: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 bwMode="auto">
          <a:xfrm>
            <a:off x="4229100" y="1713131"/>
            <a:ext cx="0" cy="2680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191000" y="2667000"/>
            <a:ext cx="0" cy="2680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191000" y="3657600"/>
            <a:ext cx="0" cy="2680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4648200"/>
            <a:ext cx="0" cy="2680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191000" y="5638800"/>
            <a:ext cx="0" cy="2680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257800" y="3124200"/>
            <a:ext cx="609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257800" y="3429000"/>
            <a:ext cx="609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33400" y="2971800"/>
            <a:ext cx="2057400" cy="92333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</a:t>
            </a:r>
            <a:r>
              <a:rPr lang="en-US" dirty="0" smtClean="0"/>
              <a:t>Areas, Other Options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2590800" y="3276600"/>
            <a:ext cx="609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33400" y="1905000"/>
            <a:ext cx="2057400" cy="92333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NHDPlus, </a:t>
            </a:r>
            <a:r>
              <a:rPr lang="en-US" dirty="0" smtClean="0"/>
              <a:t>EROM, Other </a:t>
            </a:r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590800" y="2286000"/>
            <a:ext cx="609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33400" y="914400"/>
            <a:ext cx="2057400" cy="92333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Period of </a:t>
            </a:r>
            <a:r>
              <a:rPr lang="en-US" dirty="0" err="1" smtClean="0"/>
              <a:t>Record,Flow</a:t>
            </a:r>
            <a:r>
              <a:rPr lang="en-US" dirty="0" smtClean="0"/>
              <a:t> </a:t>
            </a:r>
            <a:r>
              <a:rPr lang="en-US" dirty="0" smtClean="0"/>
              <a:t>Statistic(s)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590800" y="1371600"/>
            <a:ext cx="609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B47D425-EBA2-43C2-9D92-BFF2E462D4C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  <a:noFill/>
          <a:ln/>
        </p:spPr>
        <p:txBody>
          <a:bodyPr/>
          <a:lstStyle/>
          <a:p>
            <a:r>
              <a:rPr lang="en-US" smtClean="0">
                <a:solidFill>
                  <a:srgbClr val="66FF33"/>
                </a:solidFill>
                <a:effectLst/>
              </a:rPr>
              <a:t>Down the Road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effectLst/>
              </a:rPr>
              <a:t>PlusFlowAR</a:t>
            </a:r>
            <a:r>
              <a:rPr lang="en-US" dirty="0" smtClean="0">
                <a:effectLst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Incorporate more detailed information from NHD Stewards, WBD, others!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Seasonal values?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/>
              </a:rPr>
              <a:t>EET Step: Model Coefficients, issues in some areas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/>
              </a:rPr>
              <a:t>Continue 7Q10, other low flows</a:t>
            </a:r>
            <a:endParaRPr lang="en-US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ffectLst/>
              </a:rPr>
              <a:t>Use a 1981-2010 time frame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PRISM has released “</a:t>
            </a:r>
            <a:r>
              <a:rPr lang="en-US" dirty="0" err="1" smtClean="0">
                <a:effectLst/>
              </a:rPr>
              <a:t>normals</a:t>
            </a:r>
            <a:r>
              <a:rPr lang="en-US" dirty="0" smtClean="0">
                <a:effectLst/>
              </a:rPr>
              <a:t>” for this period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/>
              </a:rPr>
              <a:t>An </a:t>
            </a:r>
            <a:r>
              <a:rPr lang="en-US" dirty="0" smtClean="0">
                <a:effectLst/>
              </a:rPr>
              <a:t>issue: international drainage</a:t>
            </a:r>
          </a:p>
          <a:p>
            <a:pPr>
              <a:lnSpc>
                <a:spcPct val="90000"/>
              </a:lnSpc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All About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Go to NHDPlus.com</a:t>
            </a:r>
          </a:p>
          <a:p>
            <a:pPr lvl="1"/>
            <a:r>
              <a:rPr lang="en-US" dirty="0" smtClean="0"/>
              <a:t>This redirects you to the </a:t>
            </a:r>
            <a:r>
              <a:rPr lang="en-US" dirty="0" smtClean="0">
                <a:hlinkClick r:id="rId2"/>
              </a:rPr>
              <a:t>ftp.horizon-systems.com</a:t>
            </a:r>
            <a:r>
              <a:rPr lang="en-US" dirty="0" smtClean="0"/>
              <a:t> page</a:t>
            </a:r>
          </a:p>
          <a:p>
            <a:pPr lvl="1"/>
            <a:r>
              <a:rPr lang="en-US" dirty="0" smtClean="0"/>
              <a:t>Click on a hot-link in the text to get the User Guide</a:t>
            </a:r>
          </a:p>
          <a:p>
            <a:r>
              <a:rPr lang="en-US" dirty="0" smtClean="0"/>
              <a:t>In the User Guide:</a:t>
            </a:r>
          </a:p>
          <a:p>
            <a:pPr lvl="1"/>
            <a:r>
              <a:rPr lang="en-US" dirty="0" smtClean="0"/>
              <a:t>Pages 61-69: EROM and Attribute Extension Table Layouts</a:t>
            </a:r>
          </a:p>
          <a:p>
            <a:pPr lvl="1"/>
            <a:r>
              <a:rPr lang="en-US" dirty="0" smtClean="0"/>
              <a:t>Pages 125-147: How EROM works</a:t>
            </a:r>
          </a:p>
          <a:p>
            <a:pPr lvl="2"/>
            <a:r>
              <a:rPr lang="en-US" dirty="0" smtClean="0"/>
              <a:t>Note caveats for using velocities!!!!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B2B1B-9BF0-468C-A23A-DD28776125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5B6B818-B65E-457A-8DEE-9A0BA0621DC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3005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39825"/>
          </a:xfrm>
          <a:noFill/>
          <a:ln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66FF33"/>
                </a:solidFill>
                <a:effectLst/>
              </a:rPr>
              <a:t>Questions?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752600" y="5181600"/>
            <a:ext cx="556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/>
              <a:t>Tim Bondelid - Independent Consultant to EPA</a:t>
            </a:r>
          </a:p>
          <a:p>
            <a:pPr algn="ctr">
              <a:lnSpc>
                <a:spcPct val="80000"/>
              </a:lnSpc>
            </a:pPr>
            <a:r>
              <a:rPr lang="en-US">
                <a:hlinkClick r:id="rId3"/>
              </a:rPr>
              <a:t>timothy@trbondelid.com</a:t>
            </a:r>
            <a:r>
              <a:rPr lang="en-US"/>
              <a:t> </a:t>
            </a:r>
          </a:p>
          <a:p>
            <a:pPr algn="ctr">
              <a:lnSpc>
                <a:spcPct val="80000"/>
              </a:lnSpc>
            </a:pPr>
            <a:endParaRPr lang="en-US"/>
          </a:p>
          <a:p>
            <a:pPr algn="ctr">
              <a:lnSpc>
                <a:spcPct val="80000"/>
              </a:lnSpc>
            </a:pPr>
            <a:r>
              <a:rPr lang="en-US"/>
              <a:t>NHDPlus V02:</a:t>
            </a:r>
          </a:p>
          <a:p>
            <a:pPr algn="ctr">
              <a:lnSpc>
                <a:spcPct val="80000"/>
              </a:lnSpc>
            </a:pPr>
            <a:r>
              <a:rPr lang="en-US">
                <a:hlinkClick r:id="rId4"/>
              </a:rPr>
              <a:t>http://www.horizon-systems.com/NHDPlus</a:t>
            </a:r>
            <a:r>
              <a:rPr lang="en-US"/>
              <a:t> </a:t>
            </a:r>
          </a:p>
        </p:txBody>
      </p:sp>
      <p:pic>
        <p:nvPicPr>
          <p:cNvPr id="130054" name="Picture 6" descr="MC90035621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752600"/>
            <a:ext cx="2178050" cy="274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9086B15-3534-4D17-B61E-1146AE2721C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66FF33"/>
                </a:solidFill>
                <a:effectLst/>
              </a:rPr>
              <a:t>NHD</a:t>
            </a:r>
            <a:r>
              <a:rPr lang="en-US" sz="4000" i="1" dirty="0" smtClean="0">
                <a:solidFill>
                  <a:srgbClr val="66FF33"/>
                </a:solidFill>
                <a:effectLst/>
              </a:rPr>
              <a:t>Plus</a:t>
            </a:r>
            <a:r>
              <a:rPr lang="en-US" sz="4000" dirty="0" smtClean="0">
                <a:solidFill>
                  <a:srgbClr val="66FF33"/>
                </a:solidFill>
                <a:effectLst/>
              </a:rPr>
              <a:t> V02 Enhanced Runoff Method (EROM)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effectLst/>
              </a:rPr>
              <a:t>Contributors:</a:t>
            </a:r>
          </a:p>
          <a:p>
            <a:pPr lvl="1"/>
            <a:endParaRPr lang="en-US" smtClean="0">
              <a:effectLst/>
            </a:endParaRPr>
          </a:p>
          <a:p>
            <a:pPr lvl="1"/>
            <a:r>
              <a:rPr lang="en-US" smtClean="0">
                <a:effectLst/>
              </a:rPr>
              <a:t>The NHD</a:t>
            </a:r>
            <a:r>
              <a:rPr lang="en-US" i="1" smtClean="0">
                <a:effectLst/>
              </a:rPr>
              <a:t>Plus</a:t>
            </a:r>
            <a:r>
              <a:rPr lang="en-US" smtClean="0">
                <a:effectLst/>
              </a:rPr>
              <a:t> Team</a:t>
            </a:r>
          </a:p>
          <a:p>
            <a:pPr lvl="1"/>
            <a:endParaRPr lang="en-US" smtClean="0">
              <a:effectLst/>
            </a:endParaRPr>
          </a:p>
          <a:p>
            <a:pPr lvl="1"/>
            <a:r>
              <a:rPr lang="en-US" smtClean="0">
                <a:solidFill>
                  <a:srgbClr val="FFFF00"/>
                </a:solidFill>
                <a:effectLst/>
              </a:rPr>
              <a:t>EROM:</a:t>
            </a:r>
          </a:p>
          <a:p>
            <a:pPr lvl="2"/>
            <a:r>
              <a:rPr lang="en-US" smtClean="0">
                <a:solidFill>
                  <a:srgbClr val="FFFF00"/>
                </a:solidFill>
                <a:effectLst/>
              </a:rPr>
              <a:t>Dave Wolock, USGS</a:t>
            </a:r>
          </a:p>
          <a:p>
            <a:pPr lvl="2"/>
            <a:r>
              <a:rPr lang="en-US" smtClean="0">
                <a:solidFill>
                  <a:srgbClr val="FFFF00"/>
                </a:solidFill>
                <a:effectLst/>
              </a:rPr>
              <a:t>Kernell Ries, USGS</a:t>
            </a:r>
          </a:p>
          <a:p>
            <a:pPr lvl="2"/>
            <a:r>
              <a:rPr lang="en-US" smtClean="0">
                <a:solidFill>
                  <a:srgbClr val="FFFF00"/>
                </a:solidFill>
                <a:effectLst/>
              </a:rPr>
              <a:t>Greg Schwarz, USGS</a:t>
            </a:r>
          </a:p>
          <a:p>
            <a:pPr>
              <a:buFont typeface="Wingdings" pitchFamily="2" charset="2"/>
              <a:buNone/>
            </a:pPr>
            <a:endParaRPr lang="en-US" smtClean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982B2D4-3ED8-4FF8-9C09-6A3819C0979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398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66FF33"/>
                </a:solidFill>
                <a:effectLst/>
              </a:rPr>
              <a:t>Importance of </a:t>
            </a:r>
            <a:br>
              <a:rPr lang="en-US" sz="4000" smtClean="0">
                <a:solidFill>
                  <a:srgbClr val="66FF33"/>
                </a:solidFill>
                <a:effectLst/>
              </a:rPr>
            </a:br>
            <a:r>
              <a:rPr lang="en-US" sz="4000" smtClean="0">
                <a:solidFill>
                  <a:srgbClr val="66FF33"/>
                </a:solidFill>
                <a:effectLst/>
              </a:rPr>
              <a:t>Stream Flow Estimates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/>
              </a:rPr>
              <a:t>Support the water element goals expressed in the EPA Strategic Plan </a:t>
            </a:r>
          </a:p>
          <a:p>
            <a:pPr eaLnBrk="1" hangingPunct="1"/>
            <a:r>
              <a:rPr lang="en-US" sz="2800" dirty="0" smtClean="0">
                <a:effectLst/>
              </a:rPr>
              <a:t>Support the water mission of the USGS</a:t>
            </a:r>
          </a:p>
          <a:p>
            <a:pPr lvl="1" eaLnBrk="1" hangingPunct="1">
              <a:buClr>
                <a:srgbClr val="4FCEFF"/>
              </a:buClr>
            </a:pPr>
            <a:r>
              <a:rPr lang="en-US" sz="2400" dirty="0" smtClean="0">
                <a:effectLst/>
              </a:rPr>
              <a:t>Water-quality modeling (</a:t>
            </a:r>
            <a:r>
              <a:rPr lang="en-US" sz="2400" dirty="0" smtClean="0">
                <a:solidFill>
                  <a:srgbClr val="66FF33"/>
                </a:solidFill>
                <a:effectLst/>
              </a:rPr>
              <a:t>SPARROW</a:t>
            </a:r>
            <a:r>
              <a:rPr lang="en-US" sz="2400" dirty="0" smtClean="0">
                <a:effectLst/>
              </a:rPr>
              <a:t>)</a:t>
            </a:r>
            <a:endParaRPr lang="en-US" sz="2000" dirty="0" smtClean="0">
              <a:effectLst/>
            </a:endParaRPr>
          </a:p>
          <a:p>
            <a:pPr lvl="1" eaLnBrk="1" hangingPunct="1">
              <a:buClr>
                <a:srgbClr val="4FCEFF"/>
              </a:buClr>
            </a:pPr>
            <a:r>
              <a:rPr lang="en-US" sz="2200" dirty="0" smtClean="0">
                <a:effectLst/>
              </a:rPr>
              <a:t>Regional and national stream flow assessments goal of National Stream Flow Information Program</a:t>
            </a:r>
          </a:p>
          <a:p>
            <a:pPr lvl="1" eaLnBrk="1" hangingPunct="1">
              <a:buClr>
                <a:srgbClr val="4FCEFF"/>
              </a:buClr>
            </a:pPr>
            <a:r>
              <a:rPr lang="en-US" sz="2200" dirty="0" smtClean="0">
                <a:effectLst/>
              </a:rPr>
              <a:t>National Water Census</a:t>
            </a:r>
          </a:p>
          <a:p>
            <a:pPr eaLnBrk="1" hangingPunct="1"/>
            <a:r>
              <a:rPr lang="en-US" sz="2900" dirty="0" smtClean="0">
                <a:effectLst/>
              </a:rPr>
              <a:t>Watershed planning and </a:t>
            </a:r>
            <a:r>
              <a:rPr lang="en-US" sz="2900" dirty="0" smtClean="0">
                <a:effectLst/>
              </a:rPr>
              <a:t>management</a:t>
            </a:r>
          </a:p>
          <a:p>
            <a:pPr eaLnBrk="1" hangingPunct="1"/>
            <a:r>
              <a:rPr lang="en-US" sz="2900" dirty="0" smtClean="0">
                <a:effectLst/>
              </a:rPr>
              <a:t>Response to emergencies (ICWATER)</a:t>
            </a:r>
            <a:endParaRPr lang="en-US" sz="29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398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66FF33"/>
                </a:solidFill>
                <a:effectLst/>
              </a:rPr>
              <a:t>NHD</a:t>
            </a:r>
            <a:r>
              <a:rPr lang="en-US" sz="4000" i="1" smtClean="0">
                <a:solidFill>
                  <a:srgbClr val="66FF33"/>
                </a:solidFill>
                <a:effectLst/>
              </a:rPr>
              <a:t>Plus</a:t>
            </a:r>
            <a:r>
              <a:rPr lang="en-US" sz="4000" smtClean="0">
                <a:solidFill>
                  <a:srgbClr val="66FF33"/>
                </a:solidFill>
                <a:effectLst/>
              </a:rPr>
              <a:t> V02 </a:t>
            </a:r>
            <a:br>
              <a:rPr lang="en-US" sz="4000" smtClean="0">
                <a:solidFill>
                  <a:srgbClr val="66FF33"/>
                </a:solidFill>
                <a:effectLst/>
              </a:rPr>
            </a:br>
            <a:r>
              <a:rPr lang="en-US" sz="4000" smtClean="0">
                <a:solidFill>
                  <a:srgbClr val="66FF33"/>
                </a:solidFill>
                <a:effectLst/>
              </a:rPr>
              <a:t>EROM Flow Estimation Steps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724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Runoff based on water balance </a:t>
            </a:r>
            <a:r>
              <a:rPr lang="en-US" sz="2800" dirty="0" smtClean="0">
                <a:effectLst/>
              </a:rPr>
              <a:t>model (RO) </a:t>
            </a:r>
            <a:endParaRPr lang="en-US" sz="2800" dirty="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“Excess ET” component that takes into account excess </a:t>
            </a:r>
            <a:r>
              <a:rPr lang="en-US" sz="2800" dirty="0" err="1" smtClean="0">
                <a:effectLst/>
              </a:rPr>
              <a:t>evapo</a:t>
            </a:r>
            <a:r>
              <a:rPr lang="en-US" sz="2800" dirty="0" smtClean="0">
                <a:effectLst/>
              </a:rPr>
              <a:t>-transpiration </a:t>
            </a:r>
            <a:r>
              <a:rPr lang="en-US" sz="2800" dirty="0" smtClean="0">
                <a:effectLst/>
              </a:rPr>
              <a:t>in </a:t>
            </a:r>
            <a:r>
              <a:rPr lang="en-US" sz="2800" dirty="0" smtClean="0">
                <a:effectLst/>
              </a:rPr>
              <a:t>the stream channel </a:t>
            </a:r>
            <a:r>
              <a:rPr lang="en-US" sz="2800" dirty="0" smtClean="0">
                <a:effectLst/>
              </a:rPr>
              <a:t>area (EET)</a:t>
            </a:r>
            <a:endParaRPr lang="en-US" sz="2800" dirty="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A regression of Step 2 flows on Gage flows using </a:t>
            </a:r>
            <a:r>
              <a:rPr lang="en-US" sz="2800" dirty="0" smtClean="0">
                <a:effectLst/>
              </a:rPr>
              <a:t>Reference gages (RGR)</a:t>
            </a:r>
            <a:endParaRPr lang="en-US" sz="2800" dirty="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A capability for users to add, remove and transfer </a:t>
            </a:r>
            <a:r>
              <a:rPr lang="en-US" sz="2800" dirty="0" smtClean="0">
                <a:effectLst/>
              </a:rPr>
              <a:t>flows (</a:t>
            </a:r>
            <a:r>
              <a:rPr lang="en-US" sz="2800" dirty="0" err="1" smtClean="0">
                <a:effectLst/>
              </a:rPr>
              <a:t>PlusFlowAR</a:t>
            </a:r>
            <a:r>
              <a:rPr lang="en-US" sz="2800" dirty="0" smtClean="0">
                <a:effectLst/>
              </a:rPr>
              <a:t>)</a:t>
            </a:r>
            <a:endParaRPr lang="en-US" sz="2800" dirty="0" smtClean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Adjustments </a:t>
            </a:r>
            <a:r>
              <a:rPr lang="en-US" sz="2800" dirty="0" smtClean="0">
                <a:effectLst/>
              </a:rPr>
              <a:t>to observed gage flows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effectLst/>
              </a:rPr>
              <a:t>A </a:t>
            </a:r>
            <a:r>
              <a:rPr lang="en-US" sz="2800" dirty="0" smtClean="0">
                <a:effectLst/>
              </a:rPr>
              <a:t>flow QA module to evaluate accuracy of the flow estimates</a:t>
            </a:r>
            <a:endParaRPr lang="en-US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45F20F4-F476-4284-9F7E-612924BAF390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501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086600" cy="560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17525" y="5943600"/>
            <a:ext cx="7566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U.S.: Wolock and McCabe; CN and MX: Canadian Forest </a:t>
            </a:r>
            <a:r>
              <a:rPr lang="en-US" dirty="0" smtClean="0"/>
              <a:t>Service</a:t>
            </a:r>
          </a:p>
          <a:p>
            <a:pPr algn="ctr"/>
            <a:r>
              <a:rPr lang="en-US" dirty="0" smtClean="0"/>
              <a:t>1971 - 2000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EE50C-F2AC-4A8B-87EF-F9038BB7717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5611813"/>
            <a:ext cx="9144000" cy="1246187"/>
          </a:xfrm>
          <a:prstGeom prst="rect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                                  </a:t>
            </a:r>
            <a:r>
              <a:rPr lang="en-US" sz="2000" b="1"/>
              <a:t>QA Statistics</a:t>
            </a:r>
          </a:p>
          <a:p>
            <a:r>
              <a:rPr lang="en-US"/>
              <a:t>Gage       Runoff            EET             Ref Reg.       PlusFlow        Gage Seq.</a:t>
            </a:r>
          </a:p>
          <a:p>
            <a:r>
              <a:rPr lang="en-US"/>
              <a:t>Mean    Mean   SEE    Mean   SEE    Mean   SEE   Mean    SEE         SEE</a:t>
            </a:r>
          </a:p>
          <a:p>
            <a:r>
              <a:rPr lang="en-US" b="1" u="sng">
                <a:solidFill>
                  <a:srgbClr val="CC3300"/>
                </a:solidFill>
              </a:rPr>
              <a:t>2.36     2.17   58.8</a:t>
            </a:r>
            <a:r>
              <a:rPr lang="en-US" b="1" u="sng">
                <a:solidFill>
                  <a:srgbClr val="000000"/>
                </a:solidFill>
              </a:rPr>
              <a:t>   2.17   58.8   </a:t>
            </a:r>
            <a:r>
              <a:rPr lang="en-US" b="1" u="sng">
                <a:solidFill>
                  <a:srgbClr val="CC3300"/>
                </a:solidFill>
              </a:rPr>
              <a:t>2.37    32.6</a:t>
            </a:r>
            <a:r>
              <a:rPr lang="en-US" b="1" u="sng">
                <a:solidFill>
                  <a:srgbClr val="000000"/>
                </a:solidFill>
              </a:rPr>
              <a:t>   2.37   32.6        23.0</a:t>
            </a: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>
            <p:ph/>
          </p:nvPr>
        </p:nvGraphicFramePr>
        <p:xfrm>
          <a:off x="0" y="1371600"/>
          <a:ext cx="9144000" cy="3757613"/>
        </p:xfrm>
        <a:graphic>
          <a:graphicData uri="http://schemas.openxmlformats.org/presentationml/2006/ole">
            <p:oleObj spid="_x0000_s117763" name="Chart" r:id="rId3" imgW="11791881" imgH="4848317" progId="Excel.Chart.8">
              <p:embed/>
            </p:oleObj>
          </a:graphicData>
        </a:graphic>
      </p:graphicFrame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914400" y="0"/>
            <a:ext cx="6472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66FF33"/>
                </a:solidFill>
              </a:rPr>
              <a:t>Step 3: Reference Gage</a:t>
            </a:r>
          </a:p>
          <a:p>
            <a:r>
              <a:rPr lang="en-US" sz="4000">
                <a:solidFill>
                  <a:srgbClr val="66FF33"/>
                </a:solidFill>
              </a:rPr>
              <a:t>            Regression (SR)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EROM MM Flows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EROM built for MA and MM flows</a:t>
            </a:r>
          </a:p>
          <a:p>
            <a:r>
              <a:rPr lang="en-US" dirty="0" smtClean="0"/>
              <a:t>QA issues with MM flows:</a:t>
            </a:r>
          </a:p>
          <a:p>
            <a:pPr lvl="1"/>
            <a:r>
              <a:rPr lang="en-US" dirty="0" smtClean="0"/>
              <a:t>RO results in winter months in some areas produced very poor results</a:t>
            </a:r>
          </a:p>
          <a:p>
            <a:pPr lvl="1"/>
            <a:r>
              <a:rPr lang="en-US" dirty="0" smtClean="0"/>
              <a:t>Sometimes EET helped, sometimes it hurt</a:t>
            </a:r>
          </a:p>
          <a:p>
            <a:pPr lvl="1"/>
            <a:r>
              <a:rPr lang="en-US" dirty="0" smtClean="0"/>
              <a:t>RGR helped most of the time, but sometimes made the QA worse</a:t>
            </a:r>
          </a:p>
          <a:p>
            <a:r>
              <a:rPr lang="en-US" dirty="0" smtClean="0"/>
              <a:t>These QA issues led to the decision to not release MM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B2B1B-9BF0-468C-A23A-DD28776125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Poor RO Results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n-US" dirty="0" smtClean="0"/>
              <a:t>Occurs in winter months in the Great Plains</a:t>
            </a:r>
          </a:p>
          <a:p>
            <a:r>
              <a:rPr lang="en-US" dirty="0" smtClean="0"/>
              <a:t>The runoff model is not able to model the VERY low </a:t>
            </a:r>
            <a:r>
              <a:rPr lang="en-US" dirty="0" err="1" smtClean="0"/>
              <a:t>baseflows</a:t>
            </a:r>
            <a:r>
              <a:rPr lang="en-US" dirty="0" smtClean="0"/>
              <a:t> in the persistently cold months.</a:t>
            </a:r>
          </a:p>
          <a:p>
            <a:r>
              <a:rPr lang="en-US" dirty="0" smtClean="0"/>
              <a:t>This issue occurs in 17 VPU/months.</a:t>
            </a:r>
          </a:p>
          <a:p>
            <a:r>
              <a:rPr lang="en-US" dirty="0" smtClean="0"/>
              <a:t>Approach: Replace the runoff grids with a regression equation.</a:t>
            </a:r>
          </a:p>
          <a:p>
            <a:pPr lvl="1"/>
            <a:r>
              <a:rPr lang="en-US" dirty="0" smtClean="0"/>
              <a:t>Need to model unit runoff (</a:t>
            </a:r>
            <a:r>
              <a:rPr lang="en-US" dirty="0" err="1" smtClean="0"/>
              <a:t>cfs</a:t>
            </a:r>
            <a:r>
              <a:rPr lang="en-US" dirty="0" smtClean="0"/>
              <a:t>/km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EROM uses a flow accumulation </a:t>
            </a:r>
            <a:r>
              <a:rPr lang="en-US" dirty="0" smtClean="0"/>
              <a:t>approach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3636</TotalTime>
  <Words>1249</Words>
  <Application>Microsoft Office PowerPoint</Application>
  <PresentationFormat>On-screen Show (4:3)</PresentationFormat>
  <Paragraphs>232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Verdana</vt:lpstr>
      <vt:lpstr>Arial</vt:lpstr>
      <vt:lpstr>Wingdings</vt:lpstr>
      <vt:lpstr>Globe</vt:lpstr>
      <vt:lpstr>Microsoft Office Excel Chart</vt:lpstr>
      <vt:lpstr>Mean Monthly and Low Flow Estimates in NHDPlus Version 2</vt:lpstr>
      <vt:lpstr>This Presentation</vt:lpstr>
      <vt:lpstr>NHDPlus V02 Enhanced Runoff Method (EROM)</vt:lpstr>
      <vt:lpstr>Importance of  Stream Flow Estimates</vt:lpstr>
      <vt:lpstr>NHDPlus V02  EROM Flow Estimation Steps</vt:lpstr>
      <vt:lpstr>Slide 6</vt:lpstr>
      <vt:lpstr>Slide 7</vt:lpstr>
      <vt:lpstr>EROM MM Flows</vt:lpstr>
      <vt:lpstr>Poor RO Results</vt:lpstr>
      <vt:lpstr>The Water Balance Model</vt:lpstr>
      <vt:lpstr>Unit Runoff Regression</vt:lpstr>
      <vt:lpstr>Runoff QA With RO Reg</vt:lpstr>
      <vt:lpstr>Setting “Switches” for EET and RGR</vt:lpstr>
      <vt:lpstr>Implementing Mean Monthly Flows</vt:lpstr>
      <vt:lpstr>What Is Available</vt:lpstr>
      <vt:lpstr>7Q10 Flow Estimates</vt:lpstr>
      <vt:lpstr>Approach</vt:lpstr>
      <vt:lpstr>Approach (Cont.)</vt:lpstr>
      <vt:lpstr>Challenges</vt:lpstr>
      <vt:lpstr>Regression Accuracy Measures</vt:lpstr>
      <vt:lpstr>Slide 21</vt:lpstr>
      <vt:lpstr>Large River Adjustments</vt:lpstr>
      <vt:lpstr>Perennial Streams</vt:lpstr>
      <vt:lpstr>Major Issues and Caveats</vt:lpstr>
      <vt:lpstr>A Low Flow Production System</vt:lpstr>
      <vt:lpstr>Down the Road</vt:lpstr>
      <vt:lpstr>Read All About It!</vt:lpstr>
      <vt:lpstr>Questions?</vt:lpstr>
    </vt:vector>
  </TitlesOfParts>
  <Company>TRBConsulting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Stream Flow Estimates in NHDPlus</dc:title>
  <dc:creator>Tim Bondelid</dc:creator>
  <cp:lastModifiedBy>Tim Bondelid</cp:lastModifiedBy>
  <cp:revision>388</cp:revision>
  <dcterms:created xsi:type="dcterms:W3CDTF">2010-07-08T13:02:15Z</dcterms:created>
  <dcterms:modified xsi:type="dcterms:W3CDTF">2014-05-08T18:05:37Z</dcterms:modified>
</cp:coreProperties>
</file>