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30" r:id="rId293"/>
  </p:sldMasterIdLst>
  <p:notesMasterIdLst>
    <p:notesMasterId r:id="rId319"/>
  </p:notesMasterIdLst>
  <p:handoutMasterIdLst>
    <p:handoutMasterId r:id="rId320"/>
  </p:handoutMasterIdLst>
  <p:sldIdLst>
    <p:sldId id="785" r:id="rId294"/>
    <p:sldId id="796" r:id="rId295"/>
    <p:sldId id="818" r:id="rId296"/>
    <p:sldId id="817" r:id="rId297"/>
    <p:sldId id="797" r:id="rId298"/>
    <p:sldId id="798" r:id="rId299"/>
    <p:sldId id="799" r:id="rId300"/>
    <p:sldId id="800" r:id="rId301"/>
    <p:sldId id="801" r:id="rId302"/>
    <p:sldId id="821" r:id="rId303"/>
    <p:sldId id="802" r:id="rId304"/>
    <p:sldId id="803" r:id="rId305"/>
    <p:sldId id="804" r:id="rId306"/>
    <p:sldId id="819" r:id="rId307"/>
    <p:sldId id="809" r:id="rId308"/>
    <p:sldId id="810" r:id="rId309"/>
    <p:sldId id="807" r:id="rId310"/>
    <p:sldId id="808" r:id="rId311"/>
    <p:sldId id="812" r:id="rId312"/>
    <p:sldId id="813" r:id="rId313"/>
    <p:sldId id="814" r:id="rId314"/>
    <p:sldId id="815" r:id="rId315"/>
    <p:sldId id="816" r:id="rId316"/>
    <p:sldId id="820" r:id="rId317"/>
    <p:sldId id="794" r:id="rId318"/>
  </p:sldIdLst>
  <p:sldSz cx="9144000" cy="6858000" type="letter"/>
  <p:notesSz cx="6858000" cy="92964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AF"/>
    <a:srgbClr val="D5FDD3"/>
    <a:srgbClr val="F3F8FB"/>
    <a:srgbClr val="FFFFFF"/>
    <a:srgbClr val="F3F7FB"/>
    <a:srgbClr val="FCFDFE"/>
    <a:srgbClr val="F0F6FA"/>
    <a:srgbClr val="E8F2F8"/>
    <a:srgbClr val="DCEB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937" autoAdjust="0"/>
    <p:restoredTop sz="84025" autoAdjust="0"/>
  </p:normalViewPr>
  <p:slideViewPr>
    <p:cSldViewPr>
      <p:cViewPr>
        <p:scale>
          <a:sx n="54" d="100"/>
          <a:sy n="54" d="100"/>
        </p:scale>
        <p:origin x="-1373" y="-408"/>
      </p:cViewPr>
      <p:guideLst>
        <p:guide orient="horz" pos="216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varScale="1">
      <p:scale>
        <a:sx n="100" d="100"/>
        <a:sy n="100" d="100"/>
      </p:scale>
      <p:origin x="0" y="0"/>
    </p:cViewPr>
  </p:sorterViewPr>
  <p:notesViewPr>
    <p:cSldViewPr>
      <p:cViewPr varScale="1">
        <p:scale>
          <a:sx n="48" d="100"/>
          <a:sy n="48" d="100"/>
        </p:scale>
        <p:origin x="-2722" y="-82"/>
      </p:cViewPr>
      <p:guideLst>
        <p:guide orient="horz" pos="2928"/>
        <p:guide pos="216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6.xml"/><Relationship Id="rId303" Type="http://schemas.openxmlformats.org/officeDocument/2006/relationships/slide" Target="slides/slide10.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324" Type="http://schemas.openxmlformats.org/officeDocument/2006/relationships/tableStyles" Target="tableStyles.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customXml" Target="../customXml/item247.xml"/><Relationship Id="rId107" Type="http://schemas.openxmlformats.org/officeDocument/2006/relationships/customXml" Target="../customXml/item107.xml"/><Relationship Id="rId268" Type="http://schemas.openxmlformats.org/officeDocument/2006/relationships/customXml" Target="../customXml/item268.xml"/><Relationship Id="rId289" Type="http://schemas.openxmlformats.org/officeDocument/2006/relationships/customXml" Target="../customXml/item289.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314" Type="http://schemas.openxmlformats.org/officeDocument/2006/relationships/slide" Target="slides/slide21.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customXml" Target="../customXml/item237.xml"/><Relationship Id="rId258" Type="http://schemas.openxmlformats.org/officeDocument/2006/relationships/customXml" Target="../customXml/item258.xml"/><Relationship Id="rId279" Type="http://schemas.openxmlformats.org/officeDocument/2006/relationships/customXml" Target="../customXml/item279.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290" Type="http://schemas.openxmlformats.org/officeDocument/2006/relationships/customXml" Target="../customXml/item290.xml"/><Relationship Id="rId304" Type="http://schemas.openxmlformats.org/officeDocument/2006/relationships/slide" Target="slides/slide11.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customXml" Target="../customXml/item248.xml"/><Relationship Id="rId269" Type="http://schemas.openxmlformats.org/officeDocument/2006/relationships/customXml" Target="../customXml/item26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280" Type="http://schemas.openxmlformats.org/officeDocument/2006/relationships/customXml" Target="../customXml/item280.xml"/><Relationship Id="rId315" Type="http://schemas.openxmlformats.org/officeDocument/2006/relationships/slide" Target="slides/slide22.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6" Type="http://schemas.openxmlformats.org/officeDocument/2006/relationships/customXml" Target="../customXml/item6.xml"/><Relationship Id="rId238" Type="http://schemas.openxmlformats.org/officeDocument/2006/relationships/customXml" Target="../customXml/item238.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customXml" Target="../customXml/item270.xml"/><Relationship Id="rId291" Type="http://schemas.openxmlformats.org/officeDocument/2006/relationships/customXml" Target="../customXml/item291.xml"/><Relationship Id="rId305" Type="http://schemas.openxmlformats.org/officeDocument/2006/relationships/slide" Target="slides/slide12.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customXml" Target="../customXml/item228.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281" Type="http://schemas.openxmlformats.org/officeDocument/2006/relationships/customXml" Target="../customXml/item281.xml"/><Relationship Id="rId316" Type="http://schemas.openxmlformats.org/officeDocument/2006/relationships/slide" Target="slides/slide23.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customXml" Target="../customXml/item239.xml"/><Relationship Id="rId250" Type="http://schemas.openxmlformats.org/officeDocument/2006/relationships/customXml" Target="../customXml/item250.xml"/><Relationship Id="rId271" Type="http://schemas.openxmlformats.org/officeDocument/2006/relationships/customXml" Target="../customXml/item271.xml"/><Relationship Id="rId292" Type="http://schemas.openxmlformats.org/officeDocument/2006/relationships/customXml" Target="../customXml/item292.xml"/><Relationship Id="rId306" Type="http://schemas.openxmlformats.org/officeDocument/2006/relationships/slide" Target="slides/slide13.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customXml" Target="../customXml/item229.xml"/><Relationship Id="rId19" Type="http://schemas.openxmlformats.org/officeDocument/2006/relationships/customXml" Target="../customXml/item19.xml"/><Relationship Id="rId224" Type="http://schemas.openxmlformats.org/officeDocument/2006/relationships/customXml" Target="../customXml/item224.xml"/><Relationship Id="rId240" Type="http://schemas.openxmlformats.org/officeDocument/2006/relationships/customXml" Target="../customXml/item240.xml"/><Relationship Id="rId245" Type="http://schemas.openxmlformats.org/officeDocument/2006/relationships/customXml" Target="../customXml/item245.xml"/><Relationship Id="rId261" Type="http://schemas.openxmlformats.org/officeDocument/2006/relationships/customXml" Target="../customXml/item261.xml"/><Relationship Id="rId266" Type="http://schemas.openxmlformats.org/officeDocument/2006/relationships/customXml" Target="../customXml/item266.xml"/><Relationship Id="rId287" Type="http://schemas.openxmlformats.org/officeDocument/2006/relationships/customXml" Target="../customXml/item287.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282" Type="http://schemas.openxmlformats.org/officeDocument/2006/relationships/customXml" Target="../customXml/item282.xml"/><Relationship Id="rId312" Type="http://schemas.openxmlformats.org/officeDocument/2006/relationships/slide" Target="slides/slide19.xml"/><Relationship Id="rId317" Type="http://schemas.openxmlformats.org/officeDocument/2006/relationships/slide" Target="slides/slide2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customXml" Target="../customXml/item219.xml"/><Relationship Id="rId3" Type="http://schemas.openxmlformats.org/officeDocument/2006/relationships/customXml" Target="../customXml/item3.xml"/><Relationship Id="rId214" Type="http://schemas.openxmlformats.org/officeDocument/2006/relationships/customXml" Target="../customXml/item214.xml"/><Relationship Id="rId230" Type="http://schemas.openxmlformats.org/officeDocument/2006/relationships/customXml" Target="../customXml/item230.xml"/><Relationship Id="rId235" Type="http://schemas.openxmlformats.org/officeDocument/2006/relationships/customXml" Target="../customXml/item235.xml"/><Relationship Id="rId251" Type="http://schemas.openxmlformats.org/officeDocument/2006/relationships/customXml" Target="../customXml/item251.xml"/><Relationship Id="rId256" Type="http://schemas.openxmlformats.org/officeDocument/2006/relationships/customXml" Target="../customXml/item256.xml"/><Relationship Id="rId277" Type="http://schemas.openxmlformats.org/officeDocument/2006/relationships/customXml" Target="../customXml/item277.xml"/><Relationship Id="rId298" Type="http://schemas.openxmlformats.org/officeDocument/2006/relationships/slide" Target="slides/slide5.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72" Type="http://schemas.openxmlformats.org/officeDocument/2006/relationships/customXml" Target="../customXml/item272.xml"/><Relationship Id="rId293" Type="http://schemas.openxmlformats.org/officeDocument/2006/relationships/slideMaster" Target="slideMasters/slideMaster1.xml"/><Relationship Id="rId302" Type="http://schemas.openxmlformats.org/officeDocument/2006/relationships/slide" Target="slides/slide9.xml"/><Relationship Id="rId307" Type="http://schemas.openxmlformats.org/officeDocument/2006/relationships/slide" Target="slides/slide14.xml"/><Relationship Id="rId323"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customXml" Target="../customXml/item209.xml"/><Relationship Id="rId190" Type="http://schemas.openxmlformats.org/officeDocument/2006/relationships/customXml" Target="../customXml/item190.xml"/><Relationship Id="rId204" Type="http://schemas.openxmlformats.org/officeDocument/2006/relationships/customXml" Target="../customXml/item204.xml"/><Relationship Id="rId220" Type="http://schemas.openxmlformats.org/officeDocument/2006/relationships/customXml" Target="../customXml/item220.xml"/><Relationship Id="rId225" Type="http://schemas.openxmlformats.org/officeDocument/2006/relationships/customXml" Target="../customXml/item225.xml"/><Relationship Id="rId241" Type="http://schemas.openxmlformats.org/officeDocument/2006/relationships/customXml" Target="../customXml/item241.xml"/><Relationship Id="rId246" Type="http://schemas.openxmlformats.org/officeDocument/2006/relationships/customXml" Target="../customXml/item246.xml"/><Relationship Id="rId267" Type="http://schemas.openxmlformats.org/officeDocument/2006/relationships/customXml" Target="../customXml/item267.xml"/><Relationship Id="rId288" Type="http://schemas.openxmlformats.org/officeDocument/2006/relationships/customXml" Target="../customXml/item28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262" Type="http://schemas.openxmlformats.org/officeDocument/2006/relationships/customXml" Target="../customXml/item262.xml"/><Relationship Id="rId283" Type="http://schemas.openxmlformats.org/officeDocument/2006/relationships/customXml" Target="../customXml/item283.xml"/><Relationship Id="rId313" Type="http://schemas.openxmlformats.org/officeDocument/2006/relationships/slide" Target="slides/slide20.xml"/><Relationship Id="rId318" Type="http://schemas.openxmlformats.org/officeDocument/2006/relationships/slide" Target="slides/slide2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customXml" Target="../customXml/item21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customXml" Target="../customXml/item278.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customXml" Target="../customXml/item273.xml"/><Relationship Id="rId294" Type="http://schemas.openxmlformats.org/officeDocument/2006/relationships/slide" Target="slides/slide1.xml"/><Relationship Id="rId308" Type="http://schemas.openxmlformats.org/officeDocument/2006/relationships/slide" Target="slides/slide15.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customXml" Target="../customXml/item284.xml"/><Relationship Id="rId319" Type="http://schemas.openxmlformats.org/officeDocument/2006/relationships/notesMaster" Target="notesMasters/notesMaster1.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customXml" Target="../customXml/item274.xml"/><Relationship Id="rId295" Type="http://schemas.openxmlformats.org/officeDocument/2006/relationships/slide" Target="slides/slide2.xml"/><Relationship Id="rId309" Type="http://schemas.openxmlformats.org/officeDocument/2006/relationships/slide" Target="slides/slide16.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handoutMaster" Target="handoutMasters/handoutMaster1.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customXml" Target="../customXml/item264.xml"/><Relationship Id="rId285" Type="http://schemas.openxmlformats.org/officeDocument/2006/relationships/customXml" Target="../customXml/item285.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17.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customXml" Target="../customXml/item275.xml"/><Relationship Id="rId296" Type="http://schemas.openxmlformats.org/officeDocument/2006/relationships/slide" Target="slides/slide3.xml"/><Relationship Id="rId300" Type="http://schemas.openxmlformats.org/officeDocument/2006/relationships/slide" Target="slides/slide7.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presProps" Target="presProps.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customXml" Target="../customXml/item265.xml"/><Relationship Id="rId286" Type="http://schemas.openxmlformats.org/officeDocument/2006/relationships/customXml" Target="../customXml/item286.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18.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customXml" Target="../customXml/item276.xml"/><Relationship Id="rId297" Type="http://schemas.openxmlformats.org/officeDocument/2006/relationships/slide" Target="slides/slide4.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8.xml"/><Relationship Id="rId322" Type="http://schemas.openxmlformats.org/officeDocument/2006/relationships/viewProps" Target="viewProps.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0" name="Rectangle 6"/>
          <p:cNvSpPr>
            <a:spLocks noGrp="1" noChangeArrowheads="1"/>
          </p:cNvSpPr>
          <p:nvPr>
            <p:ph type="ftr" sz="quarter" idx="2"/>
          </p:nvPr>
        </p:nvSpPr>
        <p:spPr bwMode="auto">
          <a:xfrm>
            <a:off x="0" y="8884407"/>
            <a:ext cx="2005730" cy="409887"/>
          </a:xfrm>
          <a:prstGeom prst="rect">
            <a:avLst/>
          </a:prstGeom>
          <a:noFill/>
          <a:ln w="9525">
            <a:noFill/>
            <a:miter lim="800000"/>
            <a:headEnd/>
            <a:tailEnd/>
          </a:ln>
          <a:effectLst/>
        </p:spPr>
        <p:txBody>
          <a:bodyPr vert="horz" wrap="square" lIns="93255" tIns="46628" rIns="93255" bIns="46628" numCol="1" anchor="b" anchorCtr="0" compatLnSpc="1">
            <a:prstTxWarp prst="textNoShape">
              <a:avLst/>
            </a:prstTxWarp>
          </a:bodyPr>
          <a:lstStyle>
            <a:lvl1pPr algn="l" defTabSz="933159">
              <a:defRPr sz="1200"/>
            </a:lvl1pPr>
          </a:lstStyle>
          <a:p>
            <a:pPr>
              <a:defRPr/>
            </a:pPr>
            <a:r>
              <a:rPr lang="en-US"/>
              <a:t>Tuesday March 30, 2010</a:t>
            </a:r>
          </a:p>
        </p:txBody>
      </p:sp>
      <p:sp>
        <p:nvSpPr>
          <p:cNvPr id="21511" name="Rectangle 7"/>
          <p:cNvSpPr>
            <a:spLocks noGrp="1" noChangeArrowheads="1"/>
          </p:cNvSpPr>
          <p:nvPr>
            <p:ph type="dt" sz="quarter" idx="1"/>
          </p:nvPr>
        </p:nvSpPr>
        <p:spPr bwMode="auto">
          <a:xfrm>
            <a:off x="3822399" y="8935109"/>
            <a:ext cx="3261073" cy="464820"/>
          </a:xfrm>
          <a:prstGeom prst="rect">
            <a:avLst/>
          </a:prstGeom>
          <a:noFill/>
          <a:ln w="9525">
            <a:noFill/>
            <a:miter lim="800000"/>
            <a:headEnd/>
            <a:tailEnd/>
          </a:ln>
          <a:effectLst/>
        </p:spPr>
        <p:txBody>
          <a:bodyPr vert="horz" wrap="square" lIns="93255" tIns="46628" rIns="93255" bIns="46628" numCol="1" anchor="t" anchorCtr="0" compatLnSpc="1">
            <a:prstTxWarp prst="textNoShape">
              <a:avLst/>
            </a:prstTxWarp>
          </a:bodyPr>
          <a:lstStyle>
            <a:lvl1pPr algn="l" defTabSz="933159">
              <a:defRPr sz="1200"/>
            </a:lvl1pPr>
          </a:lstStyle>
          <a:p>
            <a:pPr>
              <a:defRPr/>
            </a:pPr>
            <a:r>
              <a:rPr lang="en-US"/>
              <a:t>Application of NHDPlus for Regional SPARROW modeling </a:t>
            </a:r>
          </a:p>
        </p:txBody>
      </p:sp>
    </p:spTree>
    <p:extLst>
      <p:ext uri="{BB962C8B-B14F-4D97-AF65-F5344CB8AC3E}">
        <p14:creationId xmlns:p14="http://schemas.microsoft.com/office/powerpoint/2010/main" val="1866945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3365" cy="464820"/>
          </a:xfrm>
          <a:prstGeom prst="rect">
            <a:avLst/>
          </a:prstGeom>
          <a:noFill/>
          <a:ln w="9525">
            <a:noFill/>
            <a:miter lim="800000"/>
            <a:headEnd/>
            <a:tailEnd/>
          </a:ln>
          <a:effectLst/>
        </p:spPr>
        <p:txBody>
          <a:bodyPr vert="horz" wrap="square" lIns="93255" tIns="46628" rIns="93255" bIns="46628" numCol="1" anchor="t" anchorCtr="0" compatLnSpc="1">
            <a:prstTxWarp prst="textNoShape">
              <a:avLst/>
            </a:prstTxWarp>
          </a:bodyPr>
          <a:lstStyle>
            <a:lvl1pPr algn="l" defTabSz="933159">
              <a:defRPr sz="1200">
                <a:latin typeface="Constantia" pitchFamily="18" charset="0"/>
              </a:defRPr>
            </a:lvl1pPr>
          </a:lstStyle>
          <a:p>
            <a:pPr>
              <a:defRPr/>
            </a:pPr>
            <a:endParaRPr lang="en-US"/>
          </a:p>
        </p:txBody>
      </p:sp>
      <p:sp>
        <p:nvSpPr>
          <p:cNvPr id="18435" name="Rectangle 3"/>
          <p:cNvSpPr>
            <a:spLocks noGrp="1" noChangeArrowheads="1"/>
          </p:cNvSpPr>
          <p:nvPr>
            <p:ph type="dt" idx="1"/>
          </p:nvPr>
        </p:nvSpPr>
        <p:spPr bwMode="auto">
          <a:xfrm>
            <a:off x="3883463" y="0"/>
            <a:ext cx="2973365" cy="464820"/>
          </a:xfrm>
          <a:prstGeom prst="rect">
            <a:avLst/>
          </a:prstGeom>
          <a:noFill/>
          <a:ln w="9525">
            <a:noFill/>
            <a:miter lim="800000"/>
            <a:headEnd/>
            <a:tailEnd/>
          </a:ln>
          <a:effectLst/>
        </p:spPr>
        <p:txBody>
          <a:bodyPr vert="horz" wrap="square" lIns="93255" tIns="46628" rIns="93255" bIns="46628" numCol="1" anchor="t" anchorCtr="0" compatLnSpc="1">
            <a:prstTxWarp prst="textNoShape">
              <a:avLst/>
            </a:prstTxWarp>
          </a:bodyPr>
          <a:lstStyle>
            <a:lvl1pPr algn="r" defTabSz="933159">
              <a:defRPr sz="1200">
                <a:latin typeface="Constantia" pitchFamily="18" charset="0"/>
              </a:defRPr>
            </a:lvl1pPr>
          </a:lstStyle>
          <a:p>
            <a:pPr>
              <a:defRPr/>
            </a:pPr>
            <a:fld id="{DE4DFB1C-23E3-4739-9FBC-4A2DBE894A07}" type="datetime1">
              <a:rPr lang="en-US"/>
              <a:pPr>
                <a:defRPr/>
              </a:pPr>
              <a:t>4/12/2017</a:t>
            </a:fld>
            <a:endParaRPr lang="en-US"/>
          </a:p>
        </p:txBody>
      </p:sp>
      <p:sp>
        <p:nvSpPr>
          <p:cNvPr id="307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4629" y="4415791"/>
            <a:ext cx="5488749" cy="4183380"/>
          </a:xfrm>
          <a:prstGeom prst="rect">
            <a:avLst/>
          </a:prstGeom>
          <a:noFill/>
          <a:ln w="9525">
            <a:noFill/>
            <a:miter lim="800000"/>
            <a:headEnd/>
            <a:tailEnd/>
          </a:ln>
          <a:effectLst/>
        </p:spPr>
        <p:txBody>
          <a:bodyPr vert="horz" wrap="square" lIns="93255" tIns="46628" rIns="93255" bIns="4662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29467"/>
            <a:ext cx="2973365" cy="464820"/>
          </a:xfrm>
          <a:prstGeom prst="rect">
            <a:avLst/>
          </a:prstGeom>
          <a:noFill/>
          <a:ln w="9525">
            <a:noFill/>
            <a:miter lim="800000"/>
            <a:headEnd/>
            <a:tailEnd/>
          </a:ln>
          <a:effectLst/>
        </p:spPr>
        <p:txBody>
          <a:bodyPr vert="horz" wrap="square" lIns="93255" tIns="46628" rIns="93255" bIns="46628" numCol="1" anchor="b" anchorCtr="0" compatLnSpc="1">
            <a:prstTxWarp prst="textNoShape">
              <a:avLst/>
            </a:prstTxWarp>
          </a:bodyPr>
          <a:lstStyle>
            <a:lvl1pPr algn="l" defTabSz="933159">
              <a:defRPr sz="1200">
                <a:latin typeface="Constantia" pitchFamily="18" charset="0"/>
              </a:defRPr>
            </a:lvl1pPr>
          </a:lstStyle>
          <a:p>
            <a:pPr>
              <a:defRPr/>
            </a:pPr>
            <a:r>
              <a:rPr lang="en-US"/>
              <a:t>Day of Week, time am/pm</a:t>
            </a:r>
          </a:p>
        </p:txBody>
      </p:sp>
      <p:sp>
        <p:nvSpPr>
          <p:cNvPr id="18439" name="Rectangle 7"/>
          <p:cNvSpPr>
            <a:spLocks noGrp="1" noChangeArrowheads="1"/>
          </p:cNvSpPr>
          <p:nvPr>
            <p:ph type="sldNum" sz="quarter" idx="5"/>
          </p:nvPr>
        </p:nvSpPr>
        <p:spPr bwMode="auto">
          <a:xfrm>
            <a:off x="3883463" y="8829467"/>
            <a:ext cx="2973365" cy="464820"/>
          </a:xfrm>
          <a:prstGeom prst="rect">
            <a:avLst/>
          </a:prstGeom>
          <a:noFill/>
          <a:ln w="9525">
            <a:noFill/>
            <a:miter lim="800000"/>
            <a:headEnd/>
            <a:tailEnd/>
          </a:ln>
          <a:effectLst/>
        </p:spPr>
        <p:txBody>
          <a:bodyPr vert="horz" wrap="square" lIns="93255" tIns="46628" rIns="93255" bIns="46628" numCol="1" anchor="b" anchorCtr="0" compatLnSpc="1">
            <a:prstTxWarp prst="textNoShape">
              <a:avLst/>
            </a:prstTxWarp>
          </a:bodyPr>
          <a:lstStyle>
            <a:lvl1pPr algn="r" defTabSz="933159">
              <a:defRPr sz="1200">
                <a:latin typeface="Constantia" pitchFamily="18" charset="0"/>
              </a:defRPr>
            </a:lvl1pPr>
          </a:lstStyle>
          <a:p>
            <a:pPr>
              <a:defRPr/>
            </a:pPr>
            <a:fld id="{AEDDC3F6-7B8D-401F-8CE1-E87F7FF90607}" type="slidenum">
              <a:rPr lang="en-US"/>
              <a:pPr>
                <a:defRPr/>
              </a:pPr>
              <a:t>‹#›</a:t>
            </a:fld>
            <a:endParaRPr lang="en-US"/>
          </a:p>
        </p:txBody>
      </p:sp>
    </p:spTree>
    <p:extLst>
      <p:ext uri="{BB962C8B-B14F-4D97-AF65-F5344CB8AC3E}">
        <p14:creationId xmlns:p14="http://schemas.microsoft.com/office/powerpoint/2010/main" val="28870976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effectLst/>
                <a:latin typeface="Calibri" pitchFamily="34" charset="0"/>
                <a:ea typeface="+mn-ea"/>
                <a:cs typeface="+mn-cs"/>
              </a:rPr>
              <a:t>Hello, I’m Craig Johnston of the </a:t>
            </a:r>
            <a:r>
              <a:rPr lang="en-US" sz="1800" kern="1200" dirty="0" err="1" smtClean="0">
                <a:solidFill>
                  <a:schemeClr val="tx1"/>
                </a:solidFill>
                <a:effectLst/>
                <a:latin typeface="Calibri" pitchFamily="34" charset="0"/>
                <a:ea typeface="+mn-ea"/>
                <a:cs typeface="+mn-cs"/>
              </a:rPr>
              <a:t>NHDPlus</a:t>
            </a:r>
            <a:r>
              <a:rPr lang="en-US" sz="1800" kern="1200" dirty="0" smtClean="0">
                <a:solidFill>
                  <a:schemeClr val="tx1"/>
                </a:solidFill>
                <a:effectLst/>
                <a:latin typeface="Calibri" pitchFamily="34" charset="0"/>
                <a:ea typeface="+mn-ea"/>
                <a:cs typeface="+mn-cs"/>
              </a:rPr>
              <a:t> team. This </a:t>
            </a:r>
            <a:r>
              <a:rPr lang="en-US" sz="1800" kern="1200" dirty="0" err="1" smtClean="0">
                <a:solidFill>
                  <a:schemeClr val="tx1"/>
                </a:solidFill>
                <a:effectLst/>
                <a:latin typeface="Calibri" pitchFamily="34" charset="0"/>
                <a:ea typeface="+mn-ea"/>
                <a:cs typeface="+mn-cs"/>
              </a:rPr>
              <a:t>NHDPlus</a:t>
            </a:r>
            <a:r>
              <a:rPr lang="en-US" sz="1800" kern="1200" dirty="0" smtClean="0">
                <a:solidFill>
                  <a:schemeClr val="tx1"/>
                </a:solidFill>
                <a:effectLst/>
                <a:latin typeface="Calibri" pitchFamily="34" charset="0"/>
                <a:ea typeface="+mn-ea"/>
                <a:cs typeface="+mn-cs"/>
              </a:rPr>
              <a:t> webinar describes the NHDPlusV2 Burn Component datasets used for hydro-enforcement of digital elevation models to produce the </a:t>
            </a:r>
            <a:r>
              <a:rPr lang="en-US" sz="1800" kern="1200" dirty="0" err="1" smtClean="0">
                <a:solidFill>
                  <a:schemeClr val="tx1"/>
                </a:solidFill>
                <a:effectLst/>
                <a:latin typeface="Calibri" pitchFamily="34" charset="0"/>
                <a:ea typeface="+mn-ea"/>
                <a:cs typeface="+mn-cs"/>
              </a:rPr>
              <a:t>NHDPlus</a:t>
            </a:r>
            <a:r>
              <a:rPr lang="en-US" sz="1800" kern="1200" dirty="0" smtClean="0">
                <a:solidFill>
                  <a:schemeClr val="tx1"/>
                </a:solidFill>
                <a:effectLst/>
                <a:latin typeface="Calibri" pitchFamily="34" charset="0"/>
                <a:ea typeface="+mn-ea"/>
                <a:cs typeface="+mn-cs"/>
              </a:rPr>
              <a:t> </a:t>
            </a:r>
            <a:r>
              <a:rPr lang="en-US" sz="1800" kern="1200" dirty="0" err="1" smtClean="0">
                <a:solidFill>
                  <a:schemeClr val="tx1"/>
                </a:solidFill>
                <a:effectLst/>
                <a:latin typeface="Calibri" pitchFamily="34" charset="0"/>
                <a:ea typeface="+mn-ea"/>
                <a:cs typeface="+mn-cs"/>
              </a:rPr>
              <a:t>HydroDEM</a:t>
            </a:r>
            <a:r>
              <a:rPr lang="en-US" sz="1800" kern="1200" dirty="0" smtClean="0">
                <a:solidFill>
                  <a:schemeClr val="tx1"/>
                </a:solidFill>
                <a:effectLst/>
                <a:latin typeface="Calibri" pitchFamily="34" charset="0"/>
                <a:ea typeface="+mn-ea"/>
                <a:cs typeface="+mn-cs"/>
              </a:rPr>
              <a:t> and its derivative products. </a:t>
            </a:r>
          </a:p>
          <a:p>
            <a:endParaRPr lang="en-US" sz="1800" kern="1200" dirty="0" smtClean="0">
              <a:solidFill>
                <a:schemeClr val="tx1"/>
              </a:solidFill>
              <a:effectLst/>
              <a:latin typeface="Calibri" pitchFamily="34" charset="0"/>
              <a:ea typeface="+mn-ea"/>
              <a:cs typeface="+mn-cs"/>
            </a:endParaRPr>
          </a:p>
          <a:p>
            <a:pPr fontAlgn="base"/>
            <a:r>
              <a:rPr lang="en-US" sz="1200" kern="1200" dirty="0" smtClean="0">
                <a:solidFill>
                  <a:schemeClr val="tx1"/>
                </a:solidFill>
                <a:effectLst/>
                <a:latin typeface="Calibri" pitchFamily="34" charset="0"/>
                <a:ea typeface="+mn-ea"/>
                <a:cs typeface="+mn-cs"/>
              </a:rPr>
              <a:t>The NHDPlusV2 Training Series is designed for new and experienced NHDPlus users.  To get the most from the Series, students new to NHDPlusV2 are encouraged to read up through the "NHDPlusV2 Versioning System" section of the NHDPlusV21 User Guide, download and install some NHDPlus data (as described in Exercises 0 and 1 on the web site), and spend time exploring the content of NHDPlus.  </a:t>
            </a:r>
          </a:p>
          <a:p>
            <a:pPr fontAlgn="base"/>
            <a:r>
              <a:rPr lang="en-US" sz="1200" i="1" kern="1200" dirty="0" smtClean="0">
                <a:solidFill>
                  <a:schemeClr val="tx1"/>
                </a:solidFill>
                <a:effectLst/>
                <a:latin typeface="Calibri" pitchFamily="34" charset="0"/>
                <a:ea typeface="+mn-ea"/>
                <a:cs typeface="+mn-cs"/>
              </a:rPr>
              <a:t>The Training Series does not cover how the NHDPlusV2 components were built.  This information can be found in Appendix A of the NHDPlusV21 User Guide.</a:t>
            </a:r>
            <a:endParaRPr lang="en-US" sz="1200" kern="1200" dirty="0" smtClean="0">
              <a:solidFill>
                <a:schemeClr val="tx1"/>
              </a:solidFill>
              <a:effectLst/>
              <a:latin typeface="Calibri" pitchFamily="34" charset="0"/>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0</a:t>
            </a:fld>
            <a:endParaRPr lang="en-US"/>
          </a:p>
        </p:txBody>
      </p:sp>
    </p:spTree>
    <p:extLst>
      <p:ext uri="{BB962C8B-B14F-4D97-AF65-F5344CB8AC3E}">
        <p14:creationId xmlns:p14="http://schemas.microsoft.com/office/powerpoint/2010/main" val="89622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Another spatial difference with a rendered version of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is that a rendered </a:t>
            </a:r>
            <a:r>
              <a:rPr lang="en-US" sz="1200" kern="1200" dirty="0" err="1" smtClean="0">
                <a:solidFill>
                  <a:schemeClr val="tx1"/>
                </a:solidFill>
                <a:effectLst/>
                <a:latin typeface="Calibri" pitchFamily="34" charset="0"/>
                <a:ea typeface="+mn-ea"/>
                <a:cs typeface="+mn-cs"/>
              </a:rPr>
              <a:t>BurnLineEvent’s</a:t>
            </a:r>
            <a:r>
              <a:rPr lang="en-US" sz="1200" kern="1200" dirty="0" smtClean="0">
                <a:solidFill>
                  <a:schemeClr val="tx1"/>
                </a:solidFill>
                <a:effectLst/>
                <a:latin typeface="Calibri" pitchFamily="34" charset="0"/>
                <a:ea typeface="+mn-ea"/>
                <a:cs typeface="+mn-cs"/>
              </a:rPr>
              <a:t> arc direction topology is reversed from the direction in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For example, all arcs in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have a </a:t>
            </a:r>
            <a:r>
              <a:rPr lang="en-US" sz="1200" kern="1200" dirty="0" err="1" smtClean="0">
                <a:solidFill>
                  <a:schemeClr val="tx1"/>
                </a:solidFill>
                <a:effectLst/>
                <a:latin typeface="Calibri" pitchFamily="34" charset="0"/>
                <a:ea typeface="+mn-ea"/>
                <a:cs typeface="+mn-cs"/>
              </a:rPr>
              <a:t>FromNode</a:t>
            </a:r>
            <a:r>
              <a:rPr lang="en-US" sz="1200" kern="1200" dirty="0" smtClean="0">
                <a:solidFill>
                  <a:schemeClr val="tx1"/>
                </a:solidFill>
                <a:effectLst/>
                <a:latin typeface="Calibri" pitchFamily="34" charset="0"/>
                <a:ea typeface="+mn-ea"/>
                <a:cs typeface="+mn-cs"/>
              </a:rPr>
              <a:t> to </a:t>
            </a:r>
            <a:r>
              <a:rPr lang="en-US" sz="1200" kern="1200" dirty="0" err="1" smtClean="0">
                <a:solidFill>
                  <a:schemeClr val="tx1"/>
                </a:solidFill>
                <a:effectLst/>
                <a:latin typeface="Calibri" pitchFamily="34" charset="0"/>
                <a:ea typeface="+mn-ea"/>
                <a:cs typeface="+mn-cs"/>
              </a:rPr>
              <a:t>ToNode</a:t>
            </a:r>
            <a:r>
              <a:rPr lang="en-US" sz="1200" kern="1200" dirty="0" smtClean="0">
                <a:solidFill>
                  <a:schemeClr val="tx1"/>
                </a:solidFill>
                <a:effectLst/>
                <a:latin typeface="Calibri" pitchFamily="34" charset="0"/>
                <a:ea typeface="+mn-ea"/>
                <a:cs typeface="+mn-cs"/>
              </a:rPr>
              <a:t> direction that goes upstream to down, but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arc directions go from downstream to up.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For all the spatial differences discussed between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it is important to understand that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should never be used to index water data. It is with this important caution that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is distributed as a linear event table and not a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Water data should always be indexed to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with its </a:t>
            </a:r>
            <a:r>
              <a:rPr lang="en-US" sz="1200" kern="1200" dirty="0" err="1" smtClean="0">
                <a:solidFill>
                  <a:schemeClr val="tx1"/>
                </a:solidFill>
                <a:effectLst/>
                <a:latin typeface="Calibri" pitchFamily="34" charset="0"/>
                <a:ea typeface="+mn-ea"/>
                <a:cs typeface="+mn-cs"/>
              </a:rPr>
              <a:t>Reachcode</a:t>
            </a:r>
            <a:r>
              <a:rPr lang="en-US" sz="1200" kern="1200" dirty="0" smtClean="0">
                <a:solidFill>
                  <a:schemeClr val="tx1"/>
                </a:solidFill>
                <a:effectLst/>
                <a:latin typeface="Calibri" pitchFamily="34" charset="0"/>
                <a:ea typeface="+mn-ea"/>
                <a:cs typeface="+mn-cs"/>
              </a:rPr>
              <a:t> Route and Measurement system.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9</a:t>
            </a:fld>
            <a:endParaRPr lang="en-US"/>
          </a:p>
        </p:txBody>
      </p:sp>
    </p:spTree>
    <p:extLst>
      <p:ext uri="{BB962C8B-B14F-4D97-AF65-F5344CB8AC3E}">
        <p14:creationId xmlns:p14="http://schemas.microsoft.com/office/powerpoint/2010/main" val="92848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Calibri" pitchFamily="34" charset="0"/>
                <a:ea typeface="+mn-ea"/>
                <a:cs typeface="+mn-cs"/>
              </a:rPr>
              <a:t>BurnAddline</a:t>
            </a:r>
            <a:r>
              <a:rPr lang="en-US" sz="1200" kern="1200" dirty="0" smtClean="0">
                <a:solidFill>
                  <a:schemeClr val="tx1"/>
                </a:solidFill>
                <a:effectLst/>
                <a:latin typeface="Calibri" pitchFamily="34" charset="0"/>
                <a:ea typeface="+mn-ea"/>
                <a:cs typeface="+mn-cs"/>
              </a:rPr>
              <a:t> is a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of linear hydrographic features that are not networked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These features are used solely for additional hydro-enforcement. Catchments are not created for these features. They are used as needed to enhance or ensure proper hydro-enforcement to networked features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If features are provided in a given VPU’s </a:t>
            </a:r>
            <a:r>
              <a:rPr lang="en-US" sz="1200" kern="1200" dirty="0" err="1" smtClean="0">
                <a:solidFill>
                  <a:schemeClr val="tx1"/>
                </a:solidFill>
                <a:effectLst/>
                <a:latin typeface="Calibri" pitchFamily="34" charset="0"/>
                <a:ea typeface="+mn-ea"/>
                <a:cs typeface="+mn-cs"/>
              </a:rPr>
              <a:t>BurnAddline</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the Purpose Code (</a:t>
            </a:r>
            <a:r>
              <a:rPr lang="en-US" sz="1200" kern="1200" dirty="0" err="1" smtClean="0">
                <a:solidFill>
                  <a:schemeClr val="tx1"/>
                </a:solidFill>
                <a:effectLst/>
                <a:latin typeface="Calibri" pitchFamily="34" charset="0"/>
                <a:ea typeface="+mn-ea"/>
                <a:cs typeface="+mn-cs"/>
              </a:rPr>
              <a:t>Purpcode</a:t>
            </a:r>
            <a:r>
              <a:rPr lang="en-US" sz="1200" kern="1200" dirty="0" smtClean="0">
                <a:solidFill>
                  <a:schemeClr val="tx1"/>
                </a:solidFill>
                <a:effectLst/>
                <a:latin typeface="Calibri" pitchFamily="34" charset="0"/>
                <a:ea typeface="+mn-ea"/>
                <a:cs typeface="+mn-cs"/>
              </a:rPr>
              <a:t>) and corresponding Purpose Description attributes (</a:t>
            </a:r>
            <a:r>
              <a:rPr lang="en-US" sz="1200" kern="1200" dirty="0" err="1" smtClean="0">
                <a:solidFill>
                  <a:schemeClr val="tx1"/>
                </a:solidFill>
                <a:effectLst/>
                <a:latin typeface="Calibri" pitchFamily="34" charset="0"/>
                <a:ea typeface="+mn-ea"/>
                <a:cs typeface="+mn-cs"/>
              </a:rPr>
              <a:t>PurpDesc</a:t>
            </a:r>
            <a:r>
              <a:rPr lang="en-US" sz="1200" kern="1200" dirty="0" smtClean="0">
                <a:solidFill>
                  <a:schemeClr val="tx1"/>
                </a:solidFill>
                <a:effectLst/>
                <a:latin typeface="Calibri" pitchFamily="34" charset="0"/>
                <a:ea typeface="+mn-ea"/>
                <a:cs typeface="+mn-cs"/>
              </a:rPr>
              <a:t>) provides insight as to what the feature represents. Examples of intended purposes include international streams from Canadian hydrography data; or features from </a:t>
            </a:r>
            <a:r>
              <a:rPr lang="en-US" sz="1200" kern="1200" dirty="0" err="1" smtClean="0">
                <a:solidFill>
                  <a:schemeClr val="tx1"/>
                </a:solidFill>
                <a:effectLst/>
                <a:latin typeface="Calibri" pitchFamily="34" charset="0"/>
                <a:ea typeface="+mn-ea"/>
                <a:cs typeface="+mn-cs"/>
              </a:rPr>
              <a:t>HiRes</a:t>
            </a:r>
            <a:r>
              <a:rPr lang="en-US" sz="1200" kern="1200" dirty="0" smtClean="0">
                <a:solidFill>
                  <a:schemeClr val="tx1"/>
                </a:solidFill>
                <a:effectLst/>
                <a:latin typeface="Calibri" pitchFamily="34" charset="0"/>
                <a:ea typeface="+mn-ea"/>
                <a:cs typeface="+mn-cs"/>
              </a:rPr>
              <a:t> NHD; or </a:t>
            </a:r>
            <a:r>
              <a:rPr lang="en-US" sz="1200" kern="1200" dirty="0" err="1" smtClean="0">
                <a:solidFill>
                  <a:schemeClr val="tx1"/>
                </a:solidFill>
                <a:effectLst/>
                <a:latin typeface="Calibri" pitchFamily="34" charset="0"/>
                <a:ea typeface="+mn-ea"/>
                <a:cs typeface="+mn-cs"/>
              </a:rPr>
              <a:t>Unitialized</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from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that are often introduced to complete a connection in the network.</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10</a:t>
            </a:fld>
            <a:endParaRPr lang="en-US"/>
          </a:p>
        </p:txBody>
      </p:sp>
    </p:spTree>
    <p:extLst>
      <p:ext uri="{BB962C8B-B14F-4D97-AF65-F5344CB8AC3E}">
        <p14:creationId xmlns:p14="http://schemas.microsoft.com/office/powerpoint/2010/main" val="214925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Vector </a:t>
            </a:r>
            <a:r>
              <a:rPr lang="en-US" sz="1200" kern="1200" dirty="0" err="1" smtClean="0">
                <a:solidFill>
                  <a:schemeClr val="tx1"/>
                </a:solidFill>
                <a:effectLst/>
                <a:latin typeface="Calibri" pitchFamily="34" charset="0"/>
                <a:ea typeface="+mn-ea"/>
                <a:cs typeface="+mn-cs"/>
              </a:rPr>
              <a:t>Waterbodies</a:t>
            </a:r>
            <a:r>
              <a:rPr lang="en-US" sz="1200" kern="1200" dirty="0" smtClean="0">
                <a:solidFill>
                  <a:schemeClr val="tx1"/>
                </a:solidFill>
                <a:effectLst/>
                <a:latin typeface="Calibri" pitchFamily="34" charset="0"/>
                <a:ea typeface="+mn-ea"/>
                <a:cs typeface="+mn-cs"/>
              </a:rPr>
              <a:t> are also used in the hydro-enforcement process. There are two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burn ingredients included in the </a:t>
            </a:r>
            <a:r>
              <a:rPr lang="en-US" sz="1200" kern="1200" dirty="0" err="1" smtClean="0">
                <a:solidFill>
                  <a:schemeClr val="tx1"/>
                </a:solidFill>
                <a:effectLst/>
                <a:latin typeface="Calibri" pitchFamily="34" charset="0"/>
                <a:ea typeface="+mn-ea"/>
                <a:cs typeface="+mn-cs"/>
              </a:rPr>
              <a:t>PlusBurnComponents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contains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polygons obtained from the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\Hydrography folder. </a:t>
            </a:r>
          </a:p>
          <a:p>
            <a:pPr marL="171450" lvl="0" indent="-171450">
              <a:buFont typeface="Arial" panose="020B0604020202020204" pitchFamily="34" charset="0"/>
              <a:buChar char="•"/>
            </a:pP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contain additional </a:t>
            </a:r>
            <a:r>
              <a:rPr lang="en-US" sz="1200" kern="1200" dirty="0" err="1" smtClean="0">
                <a:solidFill>
                  <a:schemeClr val="tx1"/>
                </a:solidFill>
                <a:effectLst/>
                <a:latin typeface="Calibri" pitchFamily="34" charset="0"/>
                <a:ea typeface="+mn-ea"/>
                <a:cs typeface="+mn-cs"/>
              </a:rPr>
              <a:t>waterbodies</a:t>
            </a:r>
            <a:r>
              <a:rPr lang="en-US" sz="1200" kern="1200" dirty="0" smtClean="0">
                <a:solidFill>
                  <a:schemeClr val="tx1"/>
                </a:solidFill>
                <a:effectLst/>
                <a:latin typeface="Calibri" pitchFamily="34" charset="0"/>
                <a:ea typeface="+mn-ea"/>
                <a:cs typeface="+mn-cs"/>
              </a:rPr>
              <a:t> not included in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 These could be features from international sources or high-res NHD.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11</a:t>
            </a:fld>
            <a:endParaRPr lang="en-US"/>
          </a:p>
        </p:txBody>
      </p:sp>
    </p:spTree>
    <p:extLst>
      <p:ext uri="{BB962C8B-B14F-4D97-AF65-F5344CB8AC3E}">
        <p14:creationId xmlns:p14="http://schemas.microsoft.com/office/powerpoint/2010/main" val="180719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first ingredient,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includes selected features from the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 data in this polygon feature class. The </a:t>
            </a:r>
            <a:r>
              <a:rPr lang="en-US" sz="1200" kern="1200" dirty="0" err="1" smtClean="0">
                <a:solidFill>
                  <a:schemeClr val="tx1"/>
                </a:solidFill>
                <a:effectLst/>
                <a:latin typeface="Calibri" pitchFamily="34" charset="0"/>
                <a:ea typeface="+mn-ea"/>
                <a:cs typeface="+mn-cs"/>
              </a:rPr>
              <a:t>SourceFC</a:t>
            </a:r>
            <a:r>
              <a:rPr lang="en-US" sz="1200" kern="1200" dirty="0" smtClean="0">
                <a:solidFill>
                  <a:schemeClr val="tx1"/>
                </a:solidFill>
                <a:effectLst/>
                <a:latin typeface="Calibri" pitchFamily="34" charset="0"/>
                <a:ea typeface="+mn-ea"/>
                <a:cs typeface="+mn-cs"/>
              </a:rPr>
              <a:t> field identifies from which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\hydrography feature class the feature in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comes from; </a:t>
            </a:r>
            <a:r>
              <a:rPr lang="en-US" sz="1200" kern="1200" dirty="0" err="1" smtClean="0">
                <a:solidFill>
                  <a:schemeClr val="tx1"/>
                </a:solidFill>
                <a:effectLst/>
                <a:latin typeface="Calibri" pitchFamily="34" charset="0"/>
                <a:ea typeface="+mn-ea"/>
                <a:cs typeface="+mn-cs"/>
              </a:rPr>
              <a:t>NHDWaterbody</a:t>
            </a:r>
            <a:r>
              <a:rPr lang="en-US" sz="1200" kern="1200" dirty="0" smtClean="0">
                <a:solidFill>
                  <a:schemeClr val="tx1"/>
                </a:solidFill>
                <a:effectLst/>
                <a:latin typeface="Calibri" pitchFamily="34" charset="0"/>
                <a:ea typeface="+mn-ea"/>
                <a:cs typeface="+mn-cs"/>
              </a:rPr>
              <a:t> or </a:t>
            </a:r>
            <a:r>
              <a:rPr lang="en-US" sz="1200" kern="1200" dirty="0" err="1" smtClean="0">
                <a:solidFill>
                  <a:schemeClr val="tx1"/>
                </a:solidFill>
                <a:effectLst/>
                <a:latin typeface="Calibri" pitchFamily="34" charset="0"/>
                <a:ea typeface="+mn-ea"/>
                <a:cs typeface="+mn-cs"/>
              </a:rPr>
              <a:t>NHDArea</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attribute </a:t>
            </a:r>
            <a:r>
              <a:rPr lang="en-US" sz="1200" kern="1200" dirty="0" err="1" smtClean="0">
                <a:solidFill>
                  <a:schemeClr val="tx1"/>
                </a:solidFill>
                <a:effectLst/>
                <a:latin typeface="Calibri" pitchFamily="34" charset="0"/>
                <a:ea typeface="+mn-ea"/>
                <a:cs typeface="+mn-cs"/>
              </a:rPr>
              <a:t>OnOffNet</a:t>
            </a:r>
            <a:r>
              <a:rPr lang="en-US" sz="1200" kern="1200" dirty="0" smtClean="0">
                <a:solidFill>
                  <a:schemeClr val="tx1"/>
                </a:solidFill>
                <a:effectLst/>
                <a:latin typeface="Calibri" pitchFamily="34" charset="0"/>
                <a:ea typeface="+mn-ea"/>
                <a:cs typeface="+mn-cs"/>
              </a:rPr>
              <a:t> identifies whether a feature is on the network or off. This designation controls how the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is hydro-enforced. </a:t>
            </a:r>
            <a:r>
              <a:rPr lang="en-US" sz="1200" kern="1200" dirty="0" err="1" smtClean="0">
                <a:solidFill>
                  <a:schemeClr val="tx1"/>
                </a:solidFill>
                <a:effectLst/>
                <a:latin typeface="Calibri" pitchFamily="34" charset="0"/>
                <a:ea typeface="+mn-ea"/>
                <a:cs typeface="+mn-cs"/>
              </a:rPr>
              <a:t>Waterbodies</a:t>
            </a:r>
            <a:r>
              <a:rPr lang="en-US" sz="1200" kern="1200" dirty="0" smtClean="0">
                <a:solidFill>
                  <a:schemeClr val="tx1"/>
                </a:solidFill>
                <a:effectLst/>
                <a:latin typeface="Calibri" pitchFamily="34" charset="0"/>
                <a:ea typeface="+mn-ea"/>
                <a:cs typeface="+mn-cs"/>
              </a:rPr>
              <a:t> both on and off the network are all first flattened and dropped; however </a:t>
            </a:r>
            <a:r>
              <a:rPr lang="en-US" sz="1200" kern="1200" dirty="0" err="1" smtClean="0">
                <a:solidFill>
                  <a:schemeClr val="tx1"/>
                </a:solidFill>
                <a:effectLst/>
                <a:latin typeface="Calibri" pitchFamily="34" charset="0"/>
                <a:ea typeface="+mn-ea"/>
                <a:cs typeface="+mn-cs"/>
              </a:rPr>
              <a:t>waterbodies</a:t>
            </a:r>
            <a:r>
              <a:rPr lang="en-US" sz="1200" kern="1200" dirty="0" smtClean="0">
                <a:solidFill>
                  <a:schemeClr val="tx1"/>
                </a:solidFill>
                <a:effectLst/>
                <a:latin typeface="Calibri" pitchFamily="34" charset="0"/>
                <a:ea typeface="+mn-ea"/>
                <a:cs typeface="+mn-cs"/>
              </a:rPr>
              <a:t> on the network are further enforced by applying a bathymetric gradient. The next few slides show these enforcement methods.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some cases, a feature will have a </a:t>
            </a:r>
            <a:r>
              <a:rPr lang="en-US" sz="1200" kern="1200" dirty="0" err="1" smtClean="0">
                <a:solidFill>
                  <a:schemeClr val="tx1"/>
                </a:solidFill>
                <a:effectLst/>
                <a:latin typeface="Calibri" pitchFamily="34" charset="0"/>
                <a:ea typeface="+mn-ea"/>
                <a:cs typeface="+mn-cs"/>
              </a:rPr>
              <a:t>Purpcode</a:t>
            </a:r>
            <a:r>
              <a:rPr lang="en-US" sz="1200" kern="1200" dirty="0" smtClean="0">
                <a:solidFill>
                  <a:schemeClr val="tx1"/>
                </a:solidFill>
                <a:effectLst/>
                <a:latin typeface="Calibri" pitchFamily="34" charset="0"/>
                <a:ea typeface="+mn-ea"/>
                <a:cs typeface="+mn-cs"/>
              </a:rPr>
              <a:t> attribute coded with a “5”. This identifies a feature that is designated as a closed lake. A sink is placed at the centroid of these features in the sink feature class.  A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designated as a Playa with the corresponding </a:t>
            </a:r>
            <a:r>
              <a:rPr lang="en-US" sz="1200" kern="1200" dirty="0" err="1" smtClean="0">
                <a:solidFill>
                  <a:schemeClr val="tx1"/>
                </a:solidFill>
                <a:effectLst/>
                <a:latin typeface="Calibri" pitchFamily="34" charset="0"/>
                <a:ea typeface="+mn-ea"/>
                <a:cs typeface="+mn-cs"/>
              </a:rPr>
              <a:t>Fcode</a:t>
            </a:r>
            <a:r>
              <a:rPr lang="en-US" sz="1200" kern="1200" dirty="0" smtClean="0">
                <a:solidFill>
                  <a:schemeClr val="tx1"/>
                </a:solidFill>
                <a:effectLst/>
                <a:latin typeface="Calibri" pitchFamily="34" charset="0"/>
                <a:ea typeface="+mn-ea"/>
                <a:cs typeface="+mn-cs"/>
              </a:rPr>
              <a:t> value in </a:t>
            </a: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will also generate a sink at its centroid. We will discuss sinks later in this presentation.</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12</a:t>
            </a:fld>
            <a:endParaRPr lang="en-US"/>
          </a:p>
        </p:txBody>
      </p:sp>
    </p:spTree>
    <p:extLst>
      <p:ext uri="{BB962C8B-B14F-4D97-AF65-F5344CB8AC3E}">
        <p14:creationId xmlns:p14="http://schemas.microsoft.com/office/powerpoint/2010/main" val="269715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use of features in </a:t>
            </a: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is the same as that of features in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The main difference between the two is their source. In the case of </a:t>
            </a: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the source can be any additional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not included with the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 for the VPU being processed.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Just as in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waterbodies</a:t>
            </a:r>
            <a:r>
              <a:rPr lang="en-US" sz="1200" kern="1200" dirty="0" smtClean="0">
                <a:solidFill>
                  <a:schemeClr val="tx1"/>
                </a:solidFill>
                <a:effectLst/>
                <a:latin typeface="Calibri" pitchFamily="34" charset="0"/>
                <a:ea typeface="+mn-ea"/>
                <a:cs typeface="+mn-cs"/>
              </a:rPr>
              <a:t> that intersect linear hydrography features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or </a:t>
            </a:r>
            <a:r>
              <a:rPr lang="en-US" sz="1200" kern="1200" dirty="0" err="1" smtClean="0">
                <a:solidFill>
                  <a:schemeClr val="tx1"/>
                </a:solidFill>
                <a:effectLst/>
                <a:latin typeface="Calibri" pitchFamily="34" charset="0"/>
                <a:ea typeface="+mn-ea"/>
                <a:cs typeface="+mn-cs"/>
              </a:rPr>
              <a:t>BurnAddLine</a:t>
            </a:r>
            <a:r>
              <a:rPr lang="en-US" sz="1200" kern="1200" dirty="0" smtClean="0">
                <a:solidFill>
                  <a:schemeClr val="tx1"/>
                </a:solidFill>
                <a:effectLst/>
                <a:latin typeface="Calibri" pitchFamily="34" charset="0"/>
                <a:ea typeface="+mn-ea"/>
                <a:cs typeface="+mn-cs"/>
              </a:rPr>
              <a:t> are considered on the network (</a:t>
            </a:r>
            <a:r>
              <a:rPr lang="en-US" sz="1200" kern="1200" dirty="0" err="1" smtClean="0">
                <a:solidFill>
                  <a:schemeClr val="tx1"/>
                </a:solidFill>
                <a:effectLst/>
                <a:latin typeface="Calibri" pitchFamily="34" charset="0"/>
                <a:ea typeface="+mn-ea"/>
                <a:cs typeface="+mn-cs"/>
              </a:rPr>
              <a:t>OnOffNet</a:t>
            </a:r>
            <a:r>
              <a:rPr lang="en-US" sz="1200" kern="1200" dirty="0" smtClean="0">
                <a:solidFill>
                  <a:schemeClr val="tx1"/>
                </a:solidFill>
                <a:effectLst/>
                <a:latin typeface="Calibri" pitchFamily="34" charset="0"/>
                <a:ea typeface="+mn-ea"/>
                <a:cs typeface="+mn-cs"/>
              </a:rPr>
              <a:t> = 1); whereas features off the network have zero values in field </a:t>
            </a:r>
            <a:r>
              <a:rPr lang="en-US" sz="1200" kern="1200" dirty="0" err="1" smtClean="0">
                <a:solidFill>
                  <a:schemeClr val="tx1"/>
                </a:solidFill>
                <a:effectLst/>
                <a:latin typeface="Calibri" pitchFamily="34" charset="0"/>
                <a:ea typeface="+mn-ea"/>
                <a:cs typeface="+mn-cs"/>
              </a:rPr>
              <a:t>OnOffNet</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Closed lakes or playas in </a:t>
            </a:r>
            <a:r>
              <a:rPr lang="en-US" sz="1200" kern="1200" dirty="0" err="1" smtClean="0">
                <a:solidFill>
                  <a:schemeClr val="tx1"/>
                </a:solidFill>
                <a:effectLst/>
                <a:latin typeface="Calibri" pitchFamily="34" charset="0"/>
                <a:ea typeface="+mn-ea"/>
                <a:cs typeface="+mn-cs"/>
              </a:rPr>
              <a:t>BurnAddWaterBody</a:t>
            </a:r>
            <a:r>
              <a:rPr lang="en-US" sz="1200" kern="1200" dirty="0" smtClean="0">
                <a:solidFill>
                  <a:schemeClr val="tx1"/>
                </a:solidFill>
                <a:effectLst/>
                <a:latin typeface="Calibri" pitchFamily="34" charset="0"/>
                <a:ea typeface="+mn-ea"/>
                <a:cs typeface="+mn-cs"/>
              </a:rPr>
              <a:t> are coded as such in the field </a:t>
            </a:r>
            <a:r>
              <a:rPr lang="en-US" sz="1200" kern="1200" dirty="0" err="1" smtClean="0">
                <a:solidFill>
                  <a:schemeClr val="tx1"/>
                </a:solidFill>
                <a:effectLst/>
                <a:latin typeface="Calibri" pitchFamily="34" charset="0"/>
                <a:ea typeface="+mn-ea"/>
                <a:cs typeface="+mn-cs"/>
              </a:rPr>
              <a:t>Purpcode</a:t>
            </a:r>
            <a:r>
              <a:rPr lang="en-US" sz="1200" kern="1200" dirty="0" smtClean="0">
                <a:solidFill>
                  <a:schemeClr val="tx1"/>
                </a:solidFill>
                <a:effectLst/>
                <a:latin typeface="Calibri" pitchFamily="34" charset="0"/>
                <a:ea typeface="+mn-ea"/>
                <a:cs typeface="+mn-cs"/>
              </a:rPr>
              <a:t> using value of 4 and 8 respectively. Sinks are placed at the centroids of these features.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13</a:t>
            </a:fld>
            <a:endParaRPr lang="en-US"/>
          </a:p>
        </p:txBody>
      </p:sp>
    </p:spTree>
    <p:extLst>
      <p:ext uri="{BB962C8B-B14F-4D97-AF65-F5344CB8AC3E}">
        <p14:creationId xmlns:p14="http://schemas.microsoft.com/office/powerpoint/2010/main" val="198917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this example, two isolated ponds in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are displayed. These ponds have a value of zero in the </a:t>
            </a:r>
            <a:r>
              <a:rPr lang="en-US" sz="1200" kern="1200" dirty="0" err="1" smtClean="0">
                <a:solidFill>
                  <a:schemeClr val="tx1"/>
                </a:solidFill>
                <a:effectLst/>
                <a:latin typeface="Calibri" pitchFamily="34" charset="0"/>
                <a:ea typeface="+mn-ea"/>
                <a:cs typeface="+mn-cs"/>
              </a:rPr>
              <a:t>OnOffNet</a:t>
            </a:r>
            <a:r>
              <a:rPr lang="en-US" sz="1200" kern="1200" dirty="0" smtClean="0">
                <a:solidFill>
                  <a:schemeClr val="tx1"/>
                </a:solidFill>
                <a:effectLst/>
                <a:latin typeface="Calibri" pitchFamily="34" charset="0"/>
                <a:ea typeface="+mn-ea"/>
                <a:cs typeface="+mn-cs"/>
              </a:rPr>
              <a:t> field. Notice that there are no linear streams touching or passing through these features.</a:t>
            </a:r>
            <a:br>
              <a:rPr lang="en-US" sz="1200" kern="1200" dirty="0" smtClean="0">
                <a:solidFill>
                  <a:schemeClr val="tx1"/>
                </a:solidFill>
                <a:effectLst/>
                <a:latin typeface="Calibri" pitchFamily="34" charset="0"/>
                <a:ea typeface="+mn-ea"/>
                <a:cs typeface="+mn-cs"/>
              </a:rPr>
            </a:br>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14</a:t>
            </a:fld>
            <a:endParaRPr lang="en-US"/>
          </a:p>
        </p:txBody>
      </p:sp>
    </p:spTree>
    <p:extLst>
      <p:ext uri="{BB962C8B-B14F-4D97-AF65-F5344CB8AC3E}">
        <p14:creationId xmlns:p14="http://schemas.microsoft.com/office/powerpoint/2010/main" val="4204025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These isolated ponds are enforced into the </a:t>
            </a:r>
            <a:r>
              <a:rPr lang="en-US" sz="1200" kern="1200" dirty="0" err="1" smtClean="0">
                <a:solidFill>
                  <a:schemeClr val="tx1"/>
                </a:solidFill>
                <a:effectLst/>
                <a:latin typeface="Calibri" pitchFamily="34" charset="0"/>
                <a:ea typeface="+mn-ea"/>
                <a:cs typeface="+mn-cs"/>
              </a:rPr>
              <a:t>HydroDEM</a:t>
            </a:r>
            <a:r>
              <a:rPr lang="en-US" sz="1200" kern="1200" dirty="0" smtClean="0">
                <a:solidFill>
                  <a:schemeClr val="tx1"/>
                </a:solidFill>
                <a:effectLst/>
                <a:latin typeface="Calibri" pitchFamily="34" charset="0"/>
                <a:ea typeface="+mn-ea"/>
                <a:cs typeface="+mn-cs"/>
              </a:rPr>
              <a:t> by first rasterizing each feature. The minimum elevation cell within each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from the source DEM is determined. All elevation cells within each zone (each unique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are set to the minimum elevation in the DEM; a process called flattening. Next the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elevation cells are dropped by 100 meters. Then with the ArcGIS Fill command, the elevation cells within each lake are raised to the lowest elevation cell surrounding the rasterized lake feature. This process helps ensure the entire lake area drains to a specific pour point in the </a:t>
            </a:r>
            <a:r>
              <a:rPr lang="en-US" sz="1200" kern="1200" dirty="0" err="1" smtClean="0">
                <a:solidFill>
                  <a:schemeClr val="tx1"/>
                </a:solidFill>
                <a:effectLst/>
                <a:latin typeface="Calibri" pitchFamily="34" charset="0"/>
                <a:ea typeface="+mn-ea"/>
                <a:cs typeface="+mn-cs"/>
              </a:rPr>
              <a:t>HydroDEM</a:t>
            </a:r>
            <a:r>
              <a:rPr lang="en-US" sz="1200" kern="1200" dirty="0" smtClean="0">
                <a:solidFill>
                  <a:schemeClr val="tx1"/>
                </a:solidFill>
                <a:effectLst/>
                <a:latin typeface="Calibri" pitchFamily="34" charset="0"/>
                <a:ea typeface="+mn-ea"/>
                <a:cs typeface="+mn-cs"/>
              </a:rPr>
              <a:t>.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15</a:t>
            </a:fld>
            <a:endParaRPr lang="en-US"/>
          </a:p>
        </p:txBody>
      </p:sp>
    </p:spTree>
    <p:extLst>
      <p:ext uri="{BB962C8B-B14F-4D97-AF65-F5344CB8AC3E}">
        <p14:creationId xmlns:p14="http://schemas.microsoft.com/office/powerpoint/2010/main" val="2798181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In this next example, a networked lake in </a:t>
            </a:r>
            <a:r>
              <a:rPr lang="en-US" sz="1200" kern="1200" dirty="0" err="1" smtClean="0">
                <a:solidFill>
                  <a:schemeClr val="tx1"/>
                </a:solidFill>
                <a:effectLst/>
                <a:latin typeface="Calibri" pitchFamily="34" charset="0"/>
                <a:ea typeface="+mn-ea"/>
                <a:cs typeface="+mn-cs"/>
              </a:rPr>
              <a:t>BurnWaterBody</a:t>
            </a:r>
            <a:r>
              <a:rPr lang="en-US" sz="1200" kern="1200" dirty="0" smtClean="0">
                <a:solidFill>
                  <a:schemeClr val="tx1"/>
                </a:solidFill>
                <a:effectLst/>
                <a:latin typeface="Calibri" pitchFamily="34" charset="0"/>
                <a:ea typeface="+mn-ea"/>
                <a:cs typeface="+mn-cs"/>
              </a:rPr>
              <a:t> is shown. This lake’s </a:t>
            </a:r>
            <a:r>
              <a:rPr lang="en-US" sz="1200" kern="1200" dirty="0" err="1" smtClean="0">
                <a:solidFill>
                  <a:schemeClr val="tx1"/>
                </a:solidFill>
                <a:effectLst/>
                <a:latin typeface="Calibri" pitchFamily="34" charset="0"/>
                <a:ea typeface="+mn-ea"/>
                <a:cs typeface="+mn-cs"/>
              </a:rPr>
              <a:t>OnOffNet</a:t>
            </a:r>
            <a:r>
              <a:rPr lang="en-US" sz="1200" kern="1200" dirty="0" smtClean="0">
                <a:solidFill>
                  <a:schemeClr val="tx1"/>
                </a:solidFill>
                <a:effectLst/>
                <a:latin typeface="Calibri" pitchFamily="34" charset="0"/>
                <a:ea typeface="+mn-ea"/>
                <a:cs typeface="+mn-cs"/>
              </a:rPr>
              <a:t> value is set to 1.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16</a:t>
            </a:fld>
            <a:endParaRPr lang="en-US"/>
          </a:p>
        </p:txBody>
      </p:sp>
    </p:spTree>
    <p:extLst>
      <p:ext uri="{BB962C8B-B14F-4D97-AF65-F5344CB8AC3E}">
        <p14:creationId xmlns:p14="http://schemas.microsoft.com/office/powerpoint/2010/main" val="278166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networked lake undergoes the same flattening and dropping enforcement as off-network lakes; however, additional enforcement is applied that directs the elevation cells from the lake shoreline edge towards the burned-in artificial paths using a sloping gradient. This process is referred to in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Users Guide as applying a “bathymetric gradient”.</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17</a:t>
            </a:fld>
            <a:endParaRPr lang="en-US"/>
          </a:p>
        </p:txBody>
      </p:sp>
    </p:spTree>
    <p:extLst>
      <p:ext uri="{BB962C8B-B14F-4D97-AF65-F5344CB8AC3E}">
        <p14:creationId xmlns:p14="http://schemas.microsoft.com/office/powerpoint/2010/main" val="405553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next burn component feature class to discuss is the Sink point feature class. Sinks are used to enforce areas that drain to these features, so that they do not fill up and spill into down-gradient areas. In effect, the area that drains to a sink represents a non-contributing drainage area. A sink will always be hydro-enforced unless the sink BURN attribute is set to NO (“N”).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Catchments for sinks are also determined for each sink feature. A catchment for a sink will not be generated if the sink’s CATCHMENT attribute is set to NO (“N”).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Sinks can represent multiple things, including the terminal end </a:t>
            </a:r>
            <a:r>
              <a:rPr lang="en-US" sz="1200" kern="1200" dirty="0" err="1" smtClean="0">
                <a:solidFill>
                  <a:schemeClr val="tx1"/>
                </a:solidFill>
                <a:effectLst/>
                <a:latin typeface="Calibri" pitchFamily="34" charset="0"/>
                <a:ea typeface="+mn-ea"/>
                <a:cs typeface="+mn-cs"/>
              </a:rPr>
              <a:t>flowline</a:t>
            </a:r>
            <a:r>
              <a:rPr lang="en-US" sz="1200" kern="1200" dirty="0" smtClean="0">
                <a:solidFill>
                  <a:schemeClr val="tx1"/>
                </a:solidFill>
                <a:effectLst/>
                <a:latin typeface="Calibri" pitchFamily="34" charset="0"/>
                <a:ea typeface="+mn-ea"/>
                <a:cs typeface="+mn-cs"/>
              </a:rPr>
              <a:t> of an isolated network in the NHD; a closed lake or playa; or low elevation points within a closed basin designated as such in the Watershed Boundary Dataset’s (WBD) 12-digit hydrologic unit boundary (HUC) data.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18</a:t>
            </a:fld>
            <a:endParaRPr lang="en-US"/>
          </a:p>
        </p:txBody>
      </p:sp>
    </p:spTree>
    <p:extLst>
      <p:ext uri="{BB962C8B-B14F-4D97-AF65-F5344CB8AC3E}">
        <p14:creationId xmlns:p14="http://schemas.microsoft.com/office/powerpoint/2010/main" val="216855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In this presentation we will describe how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Burn Components serve as feature level metadata for the hydro-enforcement and catchment delineation process. We will also discuss a limitation of the use of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a:t>
            </a:fld>
            <a:endParaRPr lang="en-US"/>
          </a:p>
        </p:txBody>
      </p:sp>
    </p:spTree>
    <p:extLst>
      <p:ext uri="{BB962C8B-B14F-4D97-AF65-F5344CB8AC3E}">
        <p14:creationId xmlns:p14="http://schemas.microsoft.com/office/powerpoint/2010/main" val="343292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Wall line feature class contains drainage divides used for hydro-enforcement. These features are mostly from WBD 12-digit HUC boundaries. The data can also include international drainage divides in Mexico and Canada that are in the WBD or from some other international data source.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walls are used to enforce the WBD drainage divides in the hydro-enforcement process. In the </a:t>
            </a:r>
            <a:r>
              <a:rPr lang="en-US" sz="1200" kern="1200" dirty="0" err="1" smtClean="0">
                <a:solidFill>
                  <a:schemeClr val="tx1"/>
                </a:solidFill>
                <a:effectLst/>
                <a:latin typeface="Calibri" pitchFamily="34" charset="0"/>
                <a:ea typeface="+mn-ea"/>
                <a:cs typeface="+mn-cs"/>
              </a:rPr>
              <a:t>HydroDEM’s</a:t>
            </a:r>
            <a:r>
              <a:rPr lang="en-US" sz="1200" kern="1200" dirty="0" smtClean="0">
                <a:solidFill>
                  <a:schemeClr val="tx1"/>
                </a:solidFill>
                <a:effectLst/>
                <a:latin typeface="Calibri" pitchFamily="34" charset="0"/>
                <a:ea typeface="+mn-ea"/>
                <a:cs typeface="+mn-cs"/>
              </a:rPr>
              <a:t> flow direction grid, grid cells are directed away from the imposed watershed divides. This enforcement ensures catchment boundaries conform to the existing drainage divide data as much as possible.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19</a:t>
            </a:fld>
            <a:endParaRPr lang="en-US"/>
          </a:p>
        </p:txBody>
      </p:sp>
    </p:spTree>
    <p:extLst>
      <p:ext uri="{BB962C8B-B14F-4D97-AF65-F5344CB8AC3E}">
        <p14:creationId xmlns:p14="http://schemas.microsoft.com/office/powerpoint/2010/main" val="4210547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This example shows a drainage divide (shown as a red line) from the WBD in the Wall feature class overlaid onto a shaded relief image of the </a:t>
            </a:r>
            <a:r>
              <a:rPr lang="en-US" sz="1200" kern="1200" dirty="0" err="1" smtClean="0">
                <a:solidFill>
                  <a:schemeClr val="tx1"/>
                </a:solidFill>
                <a:effectLst/>
                <a:latin typeface="Calibri" pitchFamily="34" charset="0"/>
                <a:ea typeface="+mn-ea"/>
                <a:cs typeface="+mn-cs"/>
              </a:rPr>
              <a:t>HydroDEM</a:t>
            </a:r>
            <a:r>
              <a:rPr lang="en-US" sz="1200" kern="1200" dirty="0" smtClean="0">
                <a:solidFill>
                  <a:schemeClr val="tx1"/>
                </a:solidFill>
                <a:effectLst/>
                <a:latin typeface="Calibri" pitchFamily="34" charset="0"/>
                <a:ea typeface="+mn-ea"/>
                <a:cs typeface="+mn-cs"/>
              </a:rPr>
              <a:t>.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20</a:t>
            </a:fld>
            <a:endParaRPr lang="en-US"/>
          </a:p>
        </p:txBody>
      </p:sp>
    </p:spTree>
    <p:extLst>
      <p:ext uri="{BB962C8B-B14F-4D97-AF65-F5344CB8AC3E}">
        <p14:creationId xmlns:p14="http://schemas.microsoft.com/office/powerpoint/2010/main" val="3641660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By not displaying the line from the Wall feature class in this image, one can see the artifact of the wall feature in the </a:t>
            </a:r>
            <a:r>
              <a:rPr lang="en-US" sz="1200" kern="1200" dirty="0" err="1" smtClean="0">
                <a:solidFill>
                  <a:schemeClr val="tx1"/>
                </a:solidFill>
                <a:effectLst/>
                <a:latin typeface="Calibri" pitchFamily="34" charset="0"/>
                <a:ea typeface="+mn-ea"/>
                <a:cs typeface="+mn-cs"/>
              </a:rPr>
              <a:t>HydroDEM</a:t>
            </a:r>
            <a:r>
              <a:rPr lang="en-US" sz="1200" kern="1200" dirty="0" smtClean="0">
                <a:solidFill>
                  <a:schemeClr val="tx1"/>
                </a:solidFill>
                <a:effectLst/>
                <a:latin typeface="Calibri" pitchFamily="34" charset="0"/>
                <a:ea typeface="+mn-ea"/>
                <a:cs typeface="+mn-cs"/>
              </a:rPr>
              <a:t>. The walls are enforced by vertically exaggerating the underlying elevation cells in the DEM.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21</a:t>
            </a:fld>
            <a:endParaRPr lang="en-US"/>
          </a:p>
        </p:txBody>
      </p:sp>
    </p:spTree>
    <p:extLst>
      <p:ext uri="{BB962C8B-B14F-4D97-AF65-F5344CB8AC3E}">
        <p14:creationId xmlns:p14="http://schemas.microsoft.com/office/powerpoint/2010/main" val="3122980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last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Burn Component to discuss is the </a:t>
            </a:r>
            <a:r>
              <a:rPr lang="en-US" sz="1200" kern="1200" dirty="0" err="1" smtClean="0">
                <a:solidFill>
                  <a:schemeClr val="tx1"/>
                </a:solidFill>
                <a:effectLst/>
                <a:latin typeface="Calibri" pitchFamily="34" charset="0"/>
                <a:ea typeface="+mn-ea"/>
                <a:cs typeface="+mn-cs"/>
              </a:rPr>
              <a:t>LandSea</a:t>
            </a:r>
            <a:r>
              <a:rPr lang="en-US" sz="1200" kern="1200" dirty="0" smtClean="0">
                <a:solidFill>
                  <a:schemeClr val="tx1"/>
                </a:solidFill>
                <a:effectLst/>
                <a:latin typeface="Calibri" pitchFamily="34" charset="0"/>
                <a:ea typeface="+mn-ea"/>
                <a:cs typeface="+mn-cs"/>
              </a:rPr>
              <a:t> polygon feature class. This particular feature class is populated for VPUs that consists of a coastline in the NHD. This would include all VPUs that define the Atlantic Ocean, Pacific Ocean, Gulf of Mexico, and Great Lakes shoreline.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Enforcement along the coastline ensures that all elevation cells have data on the landward side of the NHD coastline and that ocean area cells are the lowest elevations. The Attribute LAND designates one of three possible polygon types. A LAND value of 1 indicates the polygon represents land. Ocean areas in </a:t>
            </a:r>
            <a:r>
              <a:rPr lang="en-US" sz="1200" kern="1200" dirty="0" err="1" smtClean="0">
                <a:solidFill>
                  <a:schemeClr val="tx1"/>
                </a:solidFill>
                <a:effectLst/>
                <a:latin typeface="Calibri" pitchFamily="34" charset="0"/>
                <a:ea typeface="+mn-ea"/>
                <a:cs typeface="+mn-cs"/>
              </a:rPr>
              <a:t>LandSea</a:t>
            </a:r>
            <a:r>
              <a:rPr lang="en-US" sz="1200" kern="1200" dirty="0" smtClean="0">
                <a:solidFill>
                  <a:schemeClr val="tx1"/>
                </a:solidFill>
                <a:effectLst/>
                <a:latin typeface="Calibri" pitchFamily="34" charset="0"/>
                <a:ea typeface="+mn-ea"/>
                <a:cs typeface="+mn-cs"/>
              </a:rPr>
              <a:t> have a LAND value of -2.</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Estuaries are coastal bays that are sometimes separated from ocean areas in </a:t>
            </a:r>
            <a:r>
              <a:rPr lang="en-US" sz="1200" kern="1200" dirty="0" err="1" smtClean="0">
                <a:solidFill>
                  <a:schemeClr val="tx1"/>
                </a:solidFill>
                <a:effectLst/>
                <a:latin typeface="Calibri" pitchFamily="34" charset="0"/>
                <a:ea typeface="+mn-ea"/>
                <a:cs typeface="+mn-cs"/>
              </a:rPr>
              <a:t>LandSea</a:t>
            </a:r>
            <a:r>
              <a:rPr lang="en-US" sz="1200" kern="1200" dirty="0" smtClean="0">
                <a:solidFill>
                  <a:schemeClr val="tx1"/>
                </a:solidFill>
                <a:effectLst/>
                <a:latin typeface="Calibri" pitchFamily="34" charset="0"/>
                <a:ea typeface="+mn-ea"/>
                <a:cs typeface="+mn-cs"/>
              </a:rPr>
              <a:t>. If an estuary is enforced for a given coastal VPU, it will be found in the </a:t>
            </a:r>
            <a:r>
              <a:rPr lang="en-US" sz="1200" kern="1200" dirty="0" err="1" smtClean="0">
                <a:solidFill>
                  <a:schemeClr val="tx1"/>
                </a:solidFill>
                <a:effectLst/>
                <a:latin typeface="Calibri" pitchFamily="34" charset="0"/>
                <a:ea typeface="+mn-ea"/>
                <a:cs typeface="+mn-cs"/>
              </a:rPr>
              <a:t>LandSea</a:t>
            </a:r>
            <a:r>
              <a:rPr lang="en-US" sz="1200" kern="1200" dirty="0" smtClean="0">
                <a:solidFill>
                  <a:schemeClr val="tx1"/>
                </a:solidFill>
                <a:effectLst/>
                <a:latin typeface="Calibri" pitchFamily="34" charset="0"/>
                <a:ea typeface="+mn-ea"/>
                <a:cs typeface="+mn-cs"/>
              </a:rPr>
              <a:t> polygon feature class with a LAND value equal to -1.  Estuaries are enforced to be slightly higher than the ocean, causing the modeled drainage within the estuary to flow to the ocean. Usually if an Estuary is present in </a:t>
            </a:r>
            <a:r>
              <a:rPr lang="en-US" sz="1200" kern="1200" dirty="0" err="1" smtClean="0">
                <a:solidFill>
                  <a:schemeClr val="tx1"/>
                </a:solidFill>
                <a:effectLst/>
                <a:latin typeface="Calibri" pitchFamily="34" charset="0"/>
                <a:ea typeface="+mn-ea"/>
                <a:cs typeface="+mn-cs"/>
              </a:rPr>
              <a:t>LandSea</a:t>
            </a:r>
            <a:r>
              <a:rPr lang="en-US" sz="1200" kern="1200" dirty="0" smtClean="0">
                <a:solidFill>
                  <a:schemeClr val="tx1"/>
                </a:solidFill>
                <a:effectLst/>
                <a:latin typeface="Calibri" pitchFamily="34" charset="0"/>
                <a:ea typeface="+mn-ea"/>
                <a:cs typeface="+mn-cs"/>
              </a:rPr>
              <a:t>, there will be additional enforcement through these with </a:t>
            </a:r>
            <a:r>
              <a:rPr lang="en-US" sz="1200" kern="1200" dirty="0" err="1" smtClean="0">
                <a:solidFill>
                  <a:schemeClr val="tx1"/>
                </a:solidFill>
                <a:effectLst/>
                <a:latin typeface="Calibri" pitchFamily="34" charset="0"/>
                <a:ea typeface="+mn-ea"/>
                <a:cs typeface="+mn-cs"/>
              </a:rPr>
              <a:t>BurnAddLine</a:t>
            </a:r>
            <a:r>
              <a:rPr lang="en-US" sz="1200" kern="1200" dirty="0" smtClean="0">
                <a:solidFill>
                  <a:schemeClr val="tx1"/>
                </a:solidFill>
                <a:effectLst/>
                <a:latin typeface="Calibri" pitchFamily="34" charset="0"/>
                <a:ea typeface="+mn-ea"/>
                <a:cs typeface="+mn-cs"/>
              </a:rPr>
              <a:t> features.</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22</a:t>
            </a:fld>
            <a:endParaRPr lang="en-US"/>
          </a:p>
        </p:txBody>
      </p:sp>
    </p:spTree>
    <p:extLst>
      <p:ext uri="{BB962C8B-B14F-4D97-AF65-F5344CB8AC3E}">
        <p14:creationId xmlns:p14="http://schemas.microsoft.com/office/powerpoint/2010/main" val="27315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 hope you found this presentation useful and gained a better understanding of the burn components of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Additional Resource information on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is available from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website documentation page.  You are encouraged to read and reference the NHDPlusV21 User Guide and other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documentation.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team maintains a user email list and periodically sends emails regarding new tools, data, documentation, and events.  If you would like to be on the user list, send an email to NHDPlus@hscnet.com</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team also provides technical support to users of the data and tools.  If you have a technical support question, please send a detailed email to NHDPlus@hscnet.com</a:t>
            </a:r>
          </a:p>
          <a:p>
            <a:pPr marL="0" marR="0">
              <a:lnSpc>
                <a:spcPct val="115000"/>
              </a:lnSpc>
              <a:spcBef>
                <a:spcPts val="0"/>
              </a:spcBef>
              <a:spcAft>
                <a:spcPts val="1000"/>
              </a:spcAft>
            </a:pPr>
            <a:endParaRPr lang="en-US" sz="770" baseline="0" dirty="0">
              <a:effectLst/>
              <a:latin typeface="Calibri"/>
              <a:ea typeface="Calibri"/>
              <a:cs typeface="Times New Roman"/>
            </a:endParaRPr>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23</a:t>
            </a:fld>
            <a:endParaRPr lang="en-US"/>
          </a:p>
        </p:txBody>
      </p:sp>
    </p:spTree>
    <p:extLst>
      <p:ext uri="{BB962C8B-B14F-4D97-AF65-F5344CB8AC3E}">
        <p14:creationId xmlns:p14="http://schemas.microsoft.com/office/powerpoint/2010/main" val="114506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Calibri" pitchFamily="34" charset="0"/>
                <a:ea typeface="+mn-ea"/>
                <a:cs typeface="+mn-cs"/>
              </a:rPr>
              <a:t>Thank you. This concludes our presentation on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Burn Components.</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fld id="{3D249409-31DF-4202-B7F0-B02A84FF32F4}" type="slidenum">
              <a:rPr lang="en-US" smtClean="0"/>
              <a:pPr/>
              <a:t>24</a:t>
            </a:fld>
            <a:endParaRPr lang="en-US"/>
          </a:p>
        </p:txBody>
      </p:sp>
    </p:spTree>
    <p:extLst>
      <p:ext uri="{BB962C8B-B14F-4D97-AF65-F5344CB8AC3E}">
        <p14:creationId xmlns:p14="http://schemas.microsoft.com/office/powerpoint/2010/main" val="78357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Today’s webinar agenda will describe the various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Burn Components. This includes two stream burn ingredient datasets: </a:t>
            </a:r>
            <a:r>
              <a:rPr lang="en-US" sz="1200" kern="1200" dirty="0" err="1" smtClean="0">
                <a:solidFill>
                  <a:schemeClr val="tx1"/>
                </a:solidFill>
                <a:effectLst/>
                <a:latin typeface="Calibri" pitchFamily="34" charset="0"/>
                <a:ea typeface="+mn-ea"/>
                <a:cs typeface="+mn-cs"/>
              </a:rPr>
              <a:t>BurnLineEvent.dbf</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BurnAddLine.shp</a:t>
            </a:r>
            <a:r>
              <a:rPr lang="en-US" sz="1200" kern="1200" dirty="0" smtClean="0">
                <a:solidFill>
                  <a:schemeClr val="tx1"/>
                </a:solidFill>
                <a:effectLst/>
                <a:latin typeface="Calibri" pitchFamily="34" charset="0"/>
                <a:ea typeface="+mn-ea"/>
                <a:cs typeface="+mn-cs"/>
              </a:rPr>
              <a:t>; Two </a:t>
            </a:r>
            <a:r>
              <a:rPr lang="en-US" sz="1200" kern="1200" dirty="0" err="1" smtClean="0">
                <a:solidFill>
                  <a:schemeClr val="tx1"/>
                </a:solidFill>
                <a:effectLst/>
                <a:latin typeface="Calibri" pitchFamily="34" charset="0"/>
                <a:ea typeface="+mn-ea"/>
                <a:cs typeface="+mn-cs"/>
              </a:rPr>
              <a:t>Waterbody</a:t>
            </a:r>
            <a:r>
              <a:rPr lang="en-US" sz="1200" kern="1200" dirty="0" smtClean="0">
                <a:solidFill>
                  <a:schemeClr val="tx1"/>
                </a:solidFill>
                <a:effectLst/>
                <a:latin typeface="Calibri" pitchFamily="34" charset="0"/>
                <a:ea typeface="+mn-ea"/>
                <a:cs typeface="+mn-cs"/>
              </a:rPr>
              <a:t> Burn datasets: </a:t>
            </a:r>
            <a:r>
              <a:rPr lang="en-US" sz="1200" kern="1200" dirty="0" err="1" smtClean="0">
                <a:solidFill>
                  <a:schemeClr val="tx1"/>
                </a:solidFill>
                <a:effectLst/>
                <a:latin typeface="Calibri" pitchFamily="34" charset="0"/>
                <a:ea typeface="+mn-ea"/>
                <a:cs typeface="+mn-cs"/>
              </a:rPr>
              <a:t>BurnWaterbody.shp</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BurnAddWaterbody.shp</a:t>
            </a:r>
            <a:r>
              <a:rPr lang="en-US" sz="1200" kern="1200" dirty="0" smtClean="0">
                <a:solidFill>
                  <a:schemeClr val="tx1"/>
                </a:solidFill>
                <a:effectLst/>
                <a:latin typeface="Calibri" pitchFamily="34" charset="0"/>
                <a:ea typeface="+mn-ea"/>
                <a:cs typeface="+mn-cs"/>
              </a:rPr>
              <a:t>; and:</a:t>
            </a:r>
          </a:p>
          <a:p>
            <a:pPr marL="171450" lvl="0" indent="-171450">
              <a:buFont typeface="Arial" panose="020B0604020202020204" pitchFamily="34" charset="0"/>
              <a:buChar char="•"/>
            </a:pPr>
            <a:r>
              <a:rPr lang="en-US" sz="1200" kern="1200" dirty="0" err="1" smtClean="0">
                <a:solidFill>
                  <a:schemeClr val="tx1"/>
                </a:solidFill>
                <a:effectLst/>
                <a:latin typeface="Calibri" pitchFamily="34" charset="0"/>
                <a:ea typeface="+mn-ea"/>
                <a:cs typeface="+mn-cs"/>
              </a:rPr>
              <a:t>Sink.shp</a:t>
            </a:r>
            <a:endParaRPr lang="en-US" sz="1200" kern="1200" dirty="0" smtClean="0">
              <a:solidFill>
                <a:schemeClr val="tx1"/>
              </a:solidFill>
              <a:effectLst/>
              <a:latin typeface="Calibri" pitchFamily="34" charset="0"/>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Calibri" pitchFamily="34" charset="0"/>
                <a:ea typeface="+mn-ea"/>
                <a:cs typeface="+mn-cs"/>
              </a:rPr>
              <a:t>Wall.shp</a:t>
            </a:r>
            <a:endParaRPr lang="en-US" sz="1200" kern="1200" dirty="0" smtClean="0">
              <a:solidFill>
                <a:schemeClr val="tx1"/>
              </a:solidFill>
              <a:effectLst/>
              <a:latin typeface="Calibri" pitchFamily="34" charset="0"/>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Calibri" pitchFamily="34" charset="0"/>
                <a:ea typeface="+mn-ea"/>
                <a:cs typeface="+mn-cs"/>
              </a:rPr>
              <a:t>LandSea.shp</a:t>
            </a:r>
            <a:endParaRPr lang="en-US" sz="1200" kern="1200" dirty="0" smtClean="0">
              <a:solidFill>
                <a:schemeClr val="tx1"/>
              </a:solidFill>
              <a:effectLst/>
              <a:latin typeface="Calibri" pitchFamily="34" charset="0"/>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2</a:t>
            </a:fld>
            <a:endParaRPr lang="en-US"/>
          </a:p>
        </p:txBody>
      </p:sp>
    </p:spTree>
    <p:extLst>
      <p:ext uri="{BB962C8B-B14F-4D97-AF65-F5344CB8AC3E}">
        <p14:creationId xmlns:p14="http://schemas.microsoft.com/office/powerpoint/2010/main" val="256092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As mentioned previously,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BurnComponents</a:t>
            </a:r>
            <a:r>
              <a:rPr lang="en-US" sz="1200" kern="1200" dirty="0" smtClean="0">
                <a:solidFill>
                  <a:schemeClr val="tx1"/>
                </a:solidFill>
                <a:effectLst/>
                <a:latin typeface="Calibri" pitchFamily="34" charset="0"/>
                <a:ea typeface="+mn-ea"/>
                <a:cs typeface="+mn-cs"/>
              </a:rPr>
              <a:t> provides feature level documentation about what was used for hydro-enforcement and catchment delineation. For more details about the hydro-enforcement process itself, refer to the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UserGuide</a:t>
            </a:r>
            <a:r>
              <a:rPr lang="en-US" sz="1200" kern="1200" dirty="0" smtClean="0">
                <a:solidFill>
                  <a:schemeClr val="tx1"/>
                </a:solidFill>
                <a:effectLst/>
                <a:latin typeface="Calibri" pitchFamily="34" charset="0"/>
                <a:ea typeface="+mn-ea"/>
                <a:cs typeface="+mn-cs"/>
              </a:rPr>
              <a:t>.</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3</a:t>
            </a:fld>
            <a:endParaRPr lang="en-US"/>
          </a:p>
        </p:txBody>
      </p:sp>
    </p:spTree>
    <p:extLst>
      <p:ext uri="{BB962C8B-B14F-4D97-AF65-F5344CB8AC3E}">
        <p14:creationId xmlns:p14="http://schemas.microsoft.com/office/powerpoint/2010/main" val="364524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NHDPlusV2 Burn Components are packaged and distributed at the Vector Processing Unit (VPU) level. For each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VPU, the </a:t>
            </a:r>
            <a:r>
              <a:rPr lang="en-US" sz="1200" kern="1200" dirty="0" err="1" smtClean="0">
                <a:solidFill>
                  <a:schemeClr val="tx1"/>
                </a:solidFill>
                <a:effectLst/>
                <a:latin typeface="Calibri" pitchFamily="34" charset="0"/>
                <a:ea typeface="+mn-ea"/>
                <a:cs typeface="+mn-cs"/>
              </a:rPr>
              <a:t>NHDPlusBurnComponents</a:t>
            </a:r>
            <a:r>
              <a:rPr lang="en-US" sz="1200" kern="1200" dirty="0" smtClean="0">
                <a:solidFill>
                  <a:schemeClr val="tx1"/>
                </a:solidFill>
                <a:effectLst/>
                <a:latin typeface="Calibri" pitchFamily="34" charset="0"/>
                <a:ea typeface="+mn-ea"/>
                <a:cs typeface="+mn-cs"/>
              </a:rPr>
              <a:t> folder contains feature datasets with the same file naming structure. The data contents within these files are specific to their respective VPU.  </a:t>
            </a:r>
          </a:p>
          <a:p>
            <a:endParaRPr lang="en-US" dirty="0"/>
          </a:p>
        </p:txBody>
      </p:sp>
      <p:sp>
        <p:nvSpPr>
          <p:cNvPr id="4" name="Slide Number Placeholder 3"/>
          <p:cNvSpPr>
            <a:spLocks noGrp="1"/>
          </p:cNvSpPr>
          <p:nvPr>
            <p:ph type="sldNum" sz="quarter" idx="10"/>
          </p:nvPr>
        </p:nvSpPr>
        <p:spPr/>
        <p:txBody>
          <a:bodyPr/>
          <a:lstStyle/>
          <a:p>
            <a:fld id="{3D249409-31DF-4202-B7F0-B02A84FF32F4}" type="slidenum">
              <a:rPr lang="en-US" smtClean="0"/>
              <a:t>4</a:t>
            </a:fld>
            <a:endParaRPr lang="en-US"/>
          </a:p>
        </p:txBody>
      </p:sp>
    </p:spTree>
    <p:extLst>
      <p:ext uri="{BB962C8B-B14F-4D97-AF65-F5344CB8AC3E}">
        <p14:creationId xmlns:p14="http://schemas.microsoft.com/office/powerpoint/2010/main" val="357137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smtClean="0">
                <a:effectLst/>
                <a:latin typeface="Calibri"/>
                <a:ea typeface="Calibri"/>
                <a:cs typeface="Times New Roman"/>
              </a:rPr>
              <a:t>In the next several slides, we will begin by discussing two datasets used to enforce linear hydrography features into the DEM. The enforcement of these features is often referred to as “stream-burning”. </a:t>
            </a:r>
          </a:p>
          <a:p>
            <a:pPr marL="0" marR="0">
              <a:lnSpc>
                <a:spcPct val="115000"/>
              </a:lnSpc>
              <a:spcBef>
                <a:spcPts val="0"/>
              </a:spcBef>
              <a:spcAft>
                <a:spcPts val="1000"/>
              </a:spcAft>
            </a:pPr>
            <a:r>
              <a:rPr lang="en-US" sz="1200" dirty="0" smtClean="0">
                <a:effectLst/>
                <a:latin typeface="Calibri"/>
                <a:ea typeface="Calibri"/>
                <a:cs typeface="Times New Roman"/>
              </a:rPr>
              <a:t> </a:t>
            </a:r>
            <a:endParaRPr lang="en-US" sz="1100" dirty="0" smtClean="0">
              <a:effectLst/>
              <a:latin typeface="Calibri"/>
              <a:ea typeface="Calibri"/>
              <a:cs typeface="Times New Roman"/>
            </a:endParaRPr>
          </a:p>
          <a:p>
            <a:pPr marL="0" marR="0">
              <a:lnSpc>
                <a:spcPct val="115000"/>
              </a:lnSpc>
              <a:spcBef>
                <a:spcPts val="0"/>
              </a:spcBef>
              <a:spcAft>
                <a:spcPts val="1000"/>
              </a:spcAft>
            </a:pPr>
            <a:r>
              <a:rPr lang="en-US" sz="1200" dirty="0" smtClean="0">
                <a:effectLst/>
                <a:latin typeface="Calibri"/>
                <a:ea typeface="Calibri"/>
                <a:cs typeface="Times New Roman"/>
              </a:rPr>
              <a:t>The first dataset, </a:t>
            </a:r>
            <a:r>
              <a:rPr lang="en-US" sz="1200" dirty="0" err="1" smtClean="0">
                <a:effectLst/>
                <a:latin typeface="Calibri"/>
                <a:ea typeface="Calibri"/>
                <a:cs typeface="Times New Roman"/>
              </a:rPr>
              <a:t>BurnLineEvent</a:t>
            </a:r>
            <a:r>
              <a:rPr lang="en-US" sz="1200" dirty="0" smtClean="0">
                <a:effectLst/>
                <a:latin typeface="Calibri"/>
                <a:ea typeface="Calibri"/>
                <a:cs typeface="Times New Roman"/>
              </a:rPr>
              <a:t>, is a dBase table that includes just networked </a:t>
            </a:r>
            <a:r>
              <a:rPr lang="en-US" sz="1200" dirty="0" err="1" smtClean="0">
                <a:effectLst/>
                <a:latin typeface="Calibri"/>
                <a:ea typeface="Calibri"/>
                <a:cs typeface="Times New Roman"/>
              </a:rPr>
              <a:t>NHDPlus</a:t>
            </a:r>
            <a:r>
              <a:rPr lang="en-US" sz="1200" dirty="0" smtClean="0">
                <a:effectLst/>
                <a:latin typeface="Calibri"/>
                <a:ea typeface="Calibri"/>
                <a:cs typeface="Times New Roman"/>
              </a:rPr>
              <a:t> </a:t>
            </a:r>
            <a:r>
              <a:rPr lang="en-US" sz="1200" dirty="0" err="1" smtClean="0">
                <a:effectLst/>
                <a:latin typeface="Calibri"/>
                <a:ea typeface="Calibri"/>
                <a:cs typeface="Times New Roman"/>
              </a:rPr>
              <a:t>flowline</a:t>
            </a:r>
            <a:r>
              <a:rPr lang="en-US" sz="1200" dirty="0" smtClean="0">
                <a:effectLst/>
                <a:latin typeface="Calibri"/>
                <a:ea typeface="Calibri"/>
                <a:cs typeface="Times New Roman"/>
              </a:rPr>
              <a:t> features from the </a:t>
            </a:r>
            <a:r>
              <a:rPr lang="en-US" sz="1200" dirty="0" err="1" smtClean="0">
                <a:effectLst/>
                <a:latin typeface="Calibri"/>
                <a:ea typeface="Calibri"/>
                <a:cs typeface="Times New Roman"/>
              </a:rPr>
              <a:t>NHDSnapshot</a:t>
            </a:r>
            <a:r>
              <a:rPr lang="en-US" sz="1200" dirty="0" smtClean="0">
                <a:effectLst/>
                <a:latin typeface="Calibri"/>
                <a:ea typeface="Calibri"/>
                <a:cs typeface="Times New Roman"/>
              </a:rPr>
              <a:t>. Networked </a:t>
            </a:r>
            <a:r>
              <a:rPr lang="en-US" sz="1200" dirty="0" err="1" smtClean="0">
                <a:effectLst/>
                <a:latin typeface="Calibri"/>
                <a:ea typeface="Calibri"/>
                <a:cs typeface="Times New Roman"/>
              </a:rPr>
              <a:t>flowline</a:t>
            </a:r>
            <a:r>
              <a:rPr lang="en-US" sz="1200" dirty="0" smtClean="0">
                <a:effectLst/>
                <a:latin typeface="Calibri"/>
                <a:ea typeface="Calibri"/>
                <a:cs typeface="Times New Roman"/>
              </a:rPr>
              <a:t> features are those coded in the NHD as </a:t>
            </a:r>
            <a:r>
              <a:rPr lang="en-US" sz="1200" dirty="0" err="1" smtClean="0">
                <a:effectLst/>
                <a:latin typeface="Calibri"/>
                <a:ea typeface="Calibri"/>
                <a:cs typeface="Times New Roman"/>
              </a:rPr>
              <a:t>FlowDir</a:t>
            </a:r>
            <a:r>
              <a:rPr lang="en-US" sz="1200" dirty="0" smtClean="0">
                <a:effectLst/>
                <a:latin typeface="Calibri"/>
                <a:ea typeface="Calibri"/>
                <a:cs typeface="Times New Roman"/>
              </a:rPr>
              <a:t> = “with-digitized”.  Because only “with-digitized” features are included in </a:t>
            </a:r>
            <a:r>
              <a:rPr lang="en-US" sz="1200" dirty="0" err="1" smtClean="0">
                <a:effectLst/>
                <a:latin typeface="Calibri"/>
                <a:ea typeface="Calibri"/>
                <a:cs typeface="Times New Roman"/>
              </a:rPr>
              <a:t>BurnLineEvent</a:t>
            </a:r>
            <a:r>
              <a:rPr lang="en-US" sz="1200" dirty="0" smtClean="0">
                <a:effectLst/>
                <a:latin typeface="Calibri"/>
                <a:ea typeface="Calibri"/>
                <a:cs typeface="Times New Roman"/>
              </a:rPr>
              <a:t>, the NHD attribute </a:t>
            </a:r>
            <a:r>
              <a:rPr lang="en-US" sz="1200" dirty="0" err="1" smtClean="0">
                <a:effectLst/>
                <a:latin typeface="Calibri"/>
                <a:ea typeface="Calibri"/>
                <a:cs typeface="Times New Roman"/>
              </a:rPr>
              <a:t>FlowDir</a:t>
            </a:r>
            <a:r>
              <a:rPr lang="en-US" sz="1200" dirty="0" smtClean="0">
                <a:effectLst/>
                <a:latin typeface="Calibri"/>
                <a:ea typeface="Calibri"/>
                <a:cs typeface="Times New Roman"/>
              </a:rPr>
              <a:t> is not included in this table. Additional attributes in </a:t>
            </a:r>
            <a:r>
              <a:rPr lang="en-US" sz="1200" dirty="0" err="1" smtClean="0">
                <a:effectLst/>
                <a:latin typeface="Calibri"/>
                <a:ea typeface="Calibri"/>
                <a:cs typeface="Times New Roman"/>
              </a:rPr>
              <a:t>BurnLineEvent</a:t>
            </a:r>
            <a:r>
              <a:rPr lang="en-US" sz="1200" dirty="0" smtClean="0">
                <a:effectLst/>
                <a:latin typeface="Calibri"/>
                <a:ea typeface="Calibri"/>
                <a:cs typeface="Times New Roman"/>
              </a:rPr>
              <a:t> drive how the features in this table are used in the process of hydro-enforcement and catchment delineation.</a:t>
            </a:r>
          </a:p>
          <a:p>
            <a:pPr marL="0" marR="0">
              <a:lnSpc>
                <a:spcPct val="115000"/>
              </a:lnSpc>
              <a:spcBef>
                <a:spcPts val="0"/>
              </a:spcBef>
              <a:spcAft>
                <a:spcPts val="1000"/>
              </a:spcAft>
            </a:pPr>
            <a:endParaRPr lang="en-US" sz="1100" dirty="0" smtClean="0">
              <a:effectLst/>
              <a:latin typeface="Calibri"/>
              <a:ea typeface="Calibri"/>
              <a:cs typeface="Times New Roman"/>
            </a:endParaRPr>
          </a:p>
          <a:p>
            <a:pPr marL="0" marR="0">
              <a:lnSpc>
                <a:spcPct val="115000"/>
              </a:lnSpc>
              <a:spcBef>
                <a:spcPts val="0"/>
              </a:spcBef>
              <a:spcAft>
                <a:spcPts val="1000"/>
              </a:spcAft>
            </a:pPr>
            <a:r>
              <a:rPr lang="en-US" sz="1200" dirty="0" smtClean="0">
                <a:effectLst/>
                <a:latin typeface="Calibri"/>
                <a:ea typeface="Calibri"/>
                <a:cs typeface="Times New Roman"/>
              </a:rPr>
              <a:t>The second dataset, </a:t>
            </a:r>
            <a:r>
              <a:rPr lang="en-US" sz="1200" dirty="0" err="1" smtClean="0">
                <a:effectLst/>
                <a:latin typeface="Calibri"/>
                <a:ea typeface="Calibri"/>
                <a:cs typeface="Times New Roman"/>
              </a:rPr>
              <a:t>BurnAddLine</a:t>
            </a:r>
            <a:r>
              <a:rPr lang="en-US" sz="1200" dirty="0" smtClean="0">
                <a:effectLst/>
                <a:latin typeface="Calibri"/>
                <a:ea typeface="Calibri"/>
                <a:cs typeface="Times New Roman"/>
              </a:rPr>
              <a:t>. is a </a:t>
            </a:r>
            <a:r>
              <a:rPr lang="en-US" sz="1200" dirty="0" err="1" smtClean="0">
                <a:effectLst/>
                <a:latin typeface="Calibri"/>
                <a:ea typeface="Calibri"/>
                <a:cs typeface="Times New Roman"/>
              </a:rPr>
              <a:t>shapefile</a:t>
            </a:r>
            <a:r>
              <a:rPr lang="en-US" sz="1200" dirty="0" smtClean="0">
                <a:effectLst/>
                <a:latin typeface="Calibri"/>
                <a:ea typeface="Calibri"/>
                <a:cs typeface="Times New Roman"/>
              </a:rPr>
              <a:t> of stream features used solely for the hydro-enforcement process. It does not include networked NHD </a:t>
            </a:r>
            <a:r>
              <a:rPr lang="en-US" sz="1200" dirty="0" err="1" smtClean="0">
                <a:effectLst/>
                <a:latin typeface="Calibri"/>
                <a:ea typeface="Calibri"/>
                <a:cs typeface="Times New Roman"/>
              </a:rPr>
              <a:t>flowlines</a:t>
            </a:r>
            <a:r>
              <a:rPr lang="en-US" sz="1200" dirty="0" smtClean="0">
                <a:effectLst/>
                <a:latin typeface="Calibri"/>
                <a:ea typeface="Calibri"/>
                <a:cs typeface="Times New Roman"/>
              </a:rPr>
              <a:t> from the </a:t>
            </a:r>
            <a:r>
              <a:rPr lang="en-US" sz="1200" dirty="0" err="1" smtClean="0">
                <a:effectLst/>
                <a:latin typeface="Calibri"/>
                <a:ea typeface="Calibri"/>
                <a:cs typeface="Times New Roman"/>
              </a:rPr>
              <a:t>NHDSnapshot</a:t>
            </a:r>
            <a:r>
              <a:rPr lang="en-US" sz="1200" dirty="0" smtClean="0">
                <a:effectLst/>
                <a:latin typeface="Calibri"/>
                <a:ea typeface="Calibri"/>
                <a:cs typeface="Times New Roman"/>
              </a:rPr>
              <a:t>.</a:t>
            </a:r>
            <a:endParaRPr lang="en-US" sz="1100" dirty="0" smtClean="0">
              <a:effectLst/>
              <a:latin typeface="Calibri"/>
              <a:ea typeface="Calibri"/>
              <a:cs typeface="Times New Roman"/>
            </a:endParaRP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5</a:t>
            </a:fld>
            <a:endParaRPr lang="en-US"/>
          </a:p>
        </p:txBody>
      </p:sp>
    </p:spTree>
    <p:extLst>
      <p:ext uri="{BB962C8B-B14F-4D97-AF65-F5344CB8AC3E}">
        <p14:creationId xmlns:p14="http://schemas.microsoft.com/office/powerpoint/2010/main" val="339510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is the only dataset of the </a:t>
            </a:r>
            <a:r>
              <a:rPr lang="en-US" sz="1200" kern="1200" dirty="0" err="1" smtClean="0">
                <a:solidFill>
                  <a:schemeClr val="tx1"/>
                </a:solidFill>
                <a:effectLst/>
                <a:latin typeface="Calibri" pitchFamily="34" charset="0"/>
                <a:ea typeface="+mn-ea"/>
                <a:cs typeface="+mn-cs"/>
              </a:rPr>
              <a:t>BurnComponents</a:t>
            </a:r>
            <a:r>
              <a:rPr lang="en-US" sz="1200" kern="1200" dirty="0" smtClean="0">
                <a:solidFill>
                  <a:schemeClr val="tx1"/>
                </a:solidFill>
                <a:effectLst/>
                <a:latin typeface="Calibri" pitchFamily="34" charset="0"/>
                <a:ea typeface="+mn-ea"/>
                <a:cs typeface="+mn-cs"/>
              </a:rPr>
              <a:t> that is distributed as an NHD linear event table.  The reasons for this will be explained in a moment. Perhaps the most informative attributes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are the fields CATCHMENT and BURN, which can take values of “Y” for yes or “N” for no.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If a </a:t>
            </a:r>
            <a:r>
              <a:rPr lang="en-US" sz="1200" kern="1200" dirty="0" err="1" smtClean="0">
                <a:solidFill>
                  <a:schemeClr val="tx1"/>
                </a:solidFill>
                <a:effectLst/>
                <a:latin typeface="Calibri" pitchFamily="34" charset="0"/>
                <a:ea typeface="+mn-ea"/>
                <a:cs typeface="+mn-cs"/>
              </a:rPr>
              <a:t>flowline</a:t>
            </a:r>
            <a:r>
              <a:rPr lang="en-US" sz="1200" kern="1200" dirty="0" smtClean="0">
                <a:solidFill>
                  <a:schemeClr val="tx1"/>
                </a:solidFill>
                <a:effectLst/>
                <a:latin typeface="Calibri" pitchFamily="34" charset="0"/>
                <a:ea typeface="+mn-ea"/>
                <a:cs typeface="+mn-cs"/>
              </a:rPr>
              <a:t> feature has a CATCHMENT value of Y it will be used for catchment delineation. Likewise, if the </a:t>
            </a:r>
            <a:r>
              <a:rPr lang="en-US" sz="1200" kern="1200" dirty="0" err="1" smtClean="0">
                <a:solidFill>
                  <a:schemeClr val="tx1"/>
                </a:solidFill>
                <a:effectLst/>
                <a:latin typeface="Calibri" pitchFamily="34" charset="0"/>
                <a:ea typeface="+mn-ea"/>
                <a:cs typeface="+mn-cs"/>
              </a:rPr>
              <a:t>flowline</a:t>
            </a:r>
            <a:r>
              <a:rPr lang="en-US" sz="1200" kern="1200" dirty="0" smtClean="0">
                <a:solidFill>
                  <a:schemeClr val="tx1"/>
                </a:solidFill>
                <a:effectLst/>
                <a:latin typeface="Calibri" pitchFamily="34" charset="0"/>
                <a:ea typeface="+mn-ea"/>
                <a:cs typeface="+mn-cs"/>
              </a:rPr>
              <a:t> has a Burn property set to Y, it will be hydro-enforced (i.e., burned) into the DEM. In most cases, the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CATCHMENT and BURN properties will both be set to Yes; In some cases, a combination of Yes and No scenarios will be present in a particular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CATCHMENT and BURN property settings.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6</a:t>
            </a:fld>
            <a:endParaRPr lang="en-US"/>
          </a:p>
        </p:txBody>
      </p:sp>
    </p:spTree>
    <p:extLst>
      <p:ext uri="{BB962C8B-B14F-4D97-AF65-F5344CB8AC3E}">
        <p14:creationId xmlns:p14="http://schemas.microsoft.com/office/powerpoint/2010/main" val="322136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This slide illustrates an example of a </a:t>
            </a:r>
            <a:r>
              <a:rPr lang="en-US" sz="1200" kern="1200" dirty="0" err="1" smtClean="0">
                <a:solidFill>
                  <a:schemeClr val="tx1"/>
                </a:solidFill>
                <a:effectLst/>
                <a:latin typeface="Calibri" pitchFamily="34" charset="0"/>
                <a:ea typeface="+mn-ea"/>
                <a:cs typeface="+mn-cs"/>
              </a:rPr>
              <a:t>flowline</a:t>
            </a:r>
            <a:r>
              <a:rPr lang="en-US" sz="1200" kern="1200" dirty="0" smtClean="0">
                <a:solidFill>
                  <a:schemeClr val="tx1"/>
                </a:solidFill>
                <a:effectLst/>
                <a:latin typeface="Calibri" pitchFamily="34" charset="0"/>
                <a:ea typeface="+mn-ea"/>
                <a:cs typeface="+mn-cs"/>
              </a:rPr>
              <a:t> with Burn and Catchment properties both set to NO (“N”)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The feature is a pipeline that moves water via gravity from Victoria Reservoir to a small hydroelectric power plant.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routes a percentage of the Reservoir’s outflow through this pipeline. The pipeline should not be assigned a local catchment </a:t>
            </a:r>
            <a:r>
              <a:rPr lang="en-US" sz="1200" kern="1200" dirty="0" err="1" smtClean="0">
                <a:solidFill>
                  <a:schemeClr val="tx1"/>
                </a:solidFill>
                <a:effectLst/>
                <a:latin typeface="Calibri" pitchFamily="34" charset="0"/>
                <a:ea typeface="+mn-ea"/>
                <a:cs typeface="+mn-cs"/>
              </a:rPr>
              <a:t>drainagearea</a:t>
            </a:r>
            <a:r>
              <a:rPr lang="en-US" sz="1200" kern="1200" dirty="0" smtClean="0">
                <a:solidFill>
                  <a:schemeClr val="tx1"/>
                </a:solidFill>
                <a:effectLst/>
                <a:latin typeface="Calibri" pitchFamily="34" charset="0"/>
                <a:ea typeface="+mn-ea"/>
                <a:cs typeface="+mn-cs"/>
              </a:rPr>
              <a:t> nor is it appropriate to burn this feature into the DEM. </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7</a:t>
            </a:fld>
            <a:endParaRPr lang="en-US"/>
          </a:p>
        </p:txBody>
      </p:sp>
    </p:spTree>
    <p:extLst>
      <p:ext uri="{BB962C8B-B14F-4D97-AF65-F5344CB8AC3E}">
        <p14:creationId xmlns:p14="http://schemas.microsoft.com/office/powerpoint/2010/main" val="298191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is distributed a dBase table. The geometry of each </a:t>
            </a:r>
            <a:r>
              <a:rPr lang="en-US" sz="1200" kern="1200" dirty="0" err="1" smtClean="0">
                <a:solidFill>
                  <a:schemeClr val="tx1"/>
                </a:solidFill>
                <a:effectLst/>
                <a:latin typeface="Calibri" pitchFamily="34" charset="0"/>
                <a:ea typeface="+mn-ea"/>
                <a:cs typeface="+mn-cs"/>
              </a:rPr>
              <a:t>flowline</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ComID</a:t>
            </a:r>
            <a:r>
              <a:rPr lang="en-US" sz="1200" kern="1200" dirty="0" smtClean="0">
                <a:solidFill>
                  <a:schemeClr val="tx1"/>
                </a:solidFill>
                <a:effectLst/>
                <a:latin typeface="Calibri" pitchFamily="34" charset="0"/>
                <a:ea typeface="+mn-ea"/>
                <a:cs typeface="+mn-cs"/>
              </a:rPr>
              <a:t> in the table can be rendered to a layer in ArcGIS using the NHD linear event fields: </a:t>
            </a:r>
            <a:r>
              <a:rPr lang="en-US" sz="1200" kern="1200" dirty="0" err="1" smtClean="0">
                <a:solidFill>
                  <a:schemeClr val="tx1"/>
                </a:solidFill>
                <a:effectLst/>
                <a:latin typeface="Calibri" pitchFamily="34" charset="0"/>
                <a:ea typeface="+mn-ea"/>
                <a:cs typeface="+mn-cs"/>
              </a:rPr>
              <a:t>FromMeas</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ToMeas</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Reachcode</a:t>
            </a:r>
            <a:r>
              <a:rPr lang="en-US" sz="1200" kern="1200" dirty="0" smtClean="0">
                <a:solidFill>
                  <a:schemeClr val="tx1"/>
                </a:solidFill>
                <a:effectLst/>
                <a:latin typeface="Calibri" pitchFamily="34" charset="0"/>
                <a:ea typeface="+mn-ea"/>
                <a:cs typeface="+mn-cs"/>
              </a:rPr>
              <a:t> in the table. The ArcGIS “Make Route Event Layer” tool in the </a:t>
            </a:r>
            <a:r>
              <a:rPr lang="en-US" sz="1200" kern="1200" dirty="0" err="1" smtClean="0">
                <a:solidFill>
                  <a:schemeClr val="tx1"/>
                </a:solidFill>
                <a:effectLst/>
                <a:latin typeface="Calibri" pitchFamily="34" charset="0"/>
                <a:ea typeface="+mn-ea"/>
                <a:cs typeface="+mn-cs"/>
              </a:rPr>
              <a:t>ArcToolbox</a:t>
            </a:r>
            <a:r>
              <a:rPr lang="en-US" sz="1200" kern="1200" dirty="0" smtClean="0">
                <a:solidFill>
                  <a:schemeClr val="tx1"/>
                </a:solidFill>
                <a:effectLst/>
                <a:latin typeface="Calibri" pitchFamily="34" charset="0"/>
                <a:ea typeface="+mn-ea"/>
                <a:cs typeface="+mn-cs"/>
              </a:rPr>
              <a:t> Linear Referencing Tools can be used for this purpose. The corresponding VPU’s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(found in the </a:t>
            </a:r>
            <a:r>
              <a:rPr lang="en-US" sz="1200" kern="1200" dirty="0" err="1" smtClean="0">
                <a:solidFill>
                  <a:schemeClr val="tx1"/>
                </a:solidFill>
                <a:effectLst/>
                <a:latin typeface="Calibri" pitchFamily="34" charset="0"/>
                <a:ea typeface="+mn-ea"/>
                <a:cs typeface="+mn-cs"/>
              </a:rPr>
              <a:t>NHDSnapshot</a:t>
            </a:r>
            <a:r>
              <a:rPr lang="en-US" sz="1200" kern="1200" dirty="0" smtClean="0">
                <a:solidFill>
                  <a:schemeClr val="tx1"/>
                </a:solidFill>
                <a:effectLst/>
                <a:latin typeface="Calibri" pitchFamily="34" charset="0"/>
                <a:ea typeface="+mn-ea"/>
                <a:cs typeface="+mn-cs"/>
              </a:rPr>
              <a:t>\Hydrography folder) is also required for the tool as input.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There are some notable differences between a rendered version of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Calibri" pitchFamily="34" charset="0"/>
                <a:ea typeface="+mn-ea"/>
                <a:cs typeface="+mn-cs"/>
              </a:rPr>
              <a:t>First, only networked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are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whereas all networked and non-networked (</a:t>
            </a:r>
            <a:r>
              <a:rPr lang="en-US" sz="1200" kern="1200" dirty="0" err="1" smtClean="0">
                <a:solidFill>
                  <a:schemeClr val="tx1"/>
                </a:solidFill>
                <a:effectLst/>
                <a:latin typeface="Calibri" pitchFamily="34" charset="0"/>
                <a:ea typeface="+mn-ea"/>
                <a:cs typeface="+mn-cs"/>
              </a:rPr>
              <a:t>unitialized</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are found in </a:t>
            </a:r>
            <a:r>
              <a:rPr lang="en-US" sz="1200" kern="1200" dirty="0" err="1" smtClean="0">
                <a:solidFill>
                  <a:schemeClr val="tx1"/>
                </a:solidFill>
                <a:effectLst/>
                <a:latin typeface="Calibri" pitchFamily="34" charset="0"/>
                <a:ea typeface="+mn-ea"/>
                <a:cs typeface="+mn-cs"/>
              </a:rPr>
              <a:t>NHDFlowline</a:t>
            </a:r>
            <a:r>
              <a:rPr lang="en-US" sz="1200" kern="1200" dirty="0" smtClean="0">
                <a:solidFill>
                  <a:schemeClr val="tx1"/>
                </a:solidFill>
                <a:effectLst/>
                <a:latin typeface="Calibri" pitchFamily="34" charset="0"/>
                <a:ea typeface="+mn-ea"/>
                <a:cs typeface="+mn-cs"/>
              </a:rPr>
              <a:t>.</a:t>
            </a:r>
          </a:p>
          <a:p>
            <a:pPr lvl="0"/>
            <a:endParaRPr lang="en-US" sz="1200" kern="1200" dirty="0" smtClean="0">
              <a:solidFill>
                <a:schemeClr val="tx1"/>
              </a:solidFill>
              <a:effectLst/>
              <a:latin typeface="Calibri"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Calibri" pitchFamily="34" charset="0"/>
                <a:ea typeface="+mn-ea"/>
                <a:cs typeface="+mn-cs"/>
              </a:rPr>
              <a:t>Second, the geometries are different between the two versions.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headwater streams and secondary divergent paths are trimmed back. The </a:t>
            </a:r>
            <a:r>
              <a:rPr lang="en-US" sz="1200" kern="1200" dirty="0" err="1" smtClean="0">
                <a:solidFill>
                  <a:schemeClr val="tx1"/>
                </a:solidFill>
                <a:effectLst/>
                <a:latin typeface="Calibri" pitchFamily="34" charset="0"/>
                <a:ea typeface="+mn-ea"/>
                <a:cs typeface="+mn-cs"/>
              </a:rPr>
              <a:t>trimback</a:t>
            </a:r>
            <a:r>
              <a:rPr lang="en-US" sz="1200" kern="1200" dirty="0" smtClean="0">
                <a:solidFill>
                  <a:schemeClr val="tx1"/>
                </a:solidFill>
                <a:effectLst/>
                <a:latin typeface="Calibri" pitchFamily="34" charset="0"/>
                <a:ea typeface="+mn-ea"/>
                <a:cs typeface="+mn-cs"/>
              </a:rPr>
              <a:t> distance accounts for the stream burning tolerances to minimize breaching of drainage divides. This </a:t>
            </a:r>
            <a:r>
              <a:rPr lang="en-US" sz="1200" kern="1200" dirty="0" err="1" smtClean="0">
                <a:solidFill>
                  <a:schemeClr val="tx1"/>
                </a:solidFill>
                <a:effectLst/>
                <a:latin typeface="Calibri" pitchFamily="34" charset="0"/>
                <a:ea typeface="+mn-ea"/>
                <a:cs typeface="+mn-cs"/>
              </a:rPr>
              <a:t>trimback</a:t>
            </a:r>
            <a:r>
              <a:rPr lang="en-US" sz="1200" kern="1200" dirty="0" smtClean="0">
                <a:solidFill>
                  <a:schemeClr val="tx1"/>
                </a:solidFill>
                <a:effectLst/>
                <a:latin typeface="Calibri" pitchFamily="34" charset="0"/>
                <a:ea typeface="+mn-ea"/>
                <a:cs typeface="+mn-cs"/>
              </a:rPr>
              <a:t> distance also ensures flow is routed down the main path of an </a:t>
            </a:r>
            <a:r>
              <a:rPr lang="en-US" sz="1200" kern="1200" dirty="0" err="1" smtClean="0">
                <a:solidFill>
                  <a:schemeClr val="tx1"/>
                </a:solidFill>
                <a:effectLst/>
                <a:latin typeface="Calibri" pitchFamily="34" charset="0"/>
                <a:ea typeface="+mn-ea"/>
                <a:cs typeface="+mn-cs"/>
              </a:rPr>
              <a:t>NHDPlus</a:t>
            </a:r>
            <a:r>
              <a:rPr lang="en-US" sz="1200" kern="1200" dirty="0" smtClean="0">
                <a:solidFill>
                  <a:schemeClr val="tx1"/>
                </a:solidFill>
                <a:effectLst/>
                <a:latin typeface="Calibri" pitchFamily="34" charset="0"/>
                <a:ea typeface="+mn-ea"/>
                <a:cs typeface="+mn-cs"/>
              </a:rPr>
              <a:t> divergence in the flow direction and accumulation grids. In some cases where these features are shorter than the </a:t>
            </a:r>
            <a:r>
              <a:rPr lang="en-US" sz="1200" kern="1200" dirty="0" err="1" smtClean="0">
                <a:solidFill>
                  <a:schemeClr val="tx1"/>
                </a:solidFill>
                <a:effectLst/>
                <a:latin typeface="Calibri" pitchFamily="34" charset="0"/>
                <a:ea typeface="+mn-ea"/>
                <a:cs typeface="+mn-cs"/>
              </a:rPr>
              <a:t>trimback</a:t>
            </a:r>
            <a:r>
              <a:rPr lang="en-US" sz="1200" kern="1200" dirty="0" smtClean="0">
                <a:solidFill>
                  <a:schemeClr val="tx1"/>
                </a:solidFill>
                <a:effectLst/>
                <a:latin typeface="Calibri" pitchFamily="34" charset="0"/>
                <a:ea typeface="+mn-ea"/>
                <a:cs typeface="+mn-cs"/>
              </a:rPr>
              <a:t> distance, the feature is not included at all. To find streams that were trimmed in </a:t>
            </a:r>
            <a:r>
              <a:rPr lang="en-US" sz="1200" kern="1200" dirty="0" err="1" smtClean="0">
                <a:solidFill>
                  <a:schemeClr val="tx1"/>
                </a:solidFill>
                <a:effectLst/>
                <a:latin typeface="Calibri" pitchFamily="34" charset="0"/>
                <a:ea typeface="+mn-ea"/>
                <a:cs typeface="+mn-cs"/>
              </a:rPr>
              <a:t>BurnLineEvent</a:t>
            </a:r>
            <a:r>
              <a:rPr lang="en-US" sz="1200" kern="1200" dirty="0" smtClean="0">
                <a:solidFill>
                  <a:schemeClr val="tx1"/>
                </a:solidFill>
                <a:effectLst/>
                <a:latin typeface="Calibri" pitchFamily="34" charset="0"/>
                <a:ea typeface="+mn-ea"/>
                <a:cs typeface="+mn-cs"/>
              </a:rPr>
              <a:t>, select all </a:t>
            </a:r>
            <a:r>
              <a:rPr lang="en-US" sz="1200" kern="1200" dirty="0" err="1" smtClean="0">
                <a:solidFill>
                  <a:schemeClr val="tx1"/>
                </a:solidFill>
                <a:effectLst/>
                <a:latin typeface="Calibri" pitchFamily="34" charset="0"/>
                <a:ea typeface="+mn-ea"/>
                <a:cs typeface="+mn-cs"/>
              </a:rPr>
              <a:t>flowlines</a:t>
            </a:r>
            <a:r>
              <a:rPr lang="en-US" sz="1200" kern="1200" dirty="0" smtClean="0">
                <a:solidFill>
                  <a:schemeClr val="tx1"/>
                </a:solidFill>
                <a:effectLst/>
                <a:latin typeface="Calibri" pitchFamily="34" charset="0"/>
                <a:ea typeface="+mn-ea"/>
                <a:cs typeface="+mn-cs"/>
              </a:rPr>
              <a:t> where </a:t>
            </a:r>
            <a:r>
              <a:rPr lang="en-US" sz="1200" kern="1200" dirty="0" err="1" smtClean="0">
                <a:solidFill>
                  <a:schemeClr val="tx1"/>
                </a:solidFill>
                <a:effectLst/>
                <a:latin typeface="Calibri" pitchFamily="34" charset="0"/>
                <a:ea typeface="+mn-ea"/>
                <a:cs typeface="+mn-cs"/>
              </a:rPr>
              <a:t>LengthKM</a:t>
            </a:r>
            <a:r>
              <a:rPr lang="en-US" sz="1200" kern="1200" dirty="0" smtClean="0">
                <a:solidFill>
                  <a:schemeClr val="tx1"/>
                </a:solidFill>
                <a:effectLst/>
                <a:latin typeface="Calibri" pitchFamily="34" charset="0"/>
                <a:ea typeface="+mn-ea"/>
                <a:cs typeface="+mn-cs"/>
              </a:rPr>
              <a:t> is not equal to </a:t>
            </a:r>
            <a:r>
              <a:rPr lang="en-US" sz="1200" kern="1200" dirty="0" err="1" smtClean="0">
                <a:solidFill>
                  <a:schemeClr val="tx1"/>
                </a:solidFill>
                <a:effectLst/>
                <a:latin typeface="Calibri" pitchFamily="34" charset="0"/>
                <a:ea typeface="+mn-ea"/>
                <a:cs typeface="+mn-cs"/>
              </a:rPr>
              <a:t>BurnLenKM</a:t>
            </a:r>
            <a:r>
              <a:rPr lang="en-US" sz="1200" kern="1200" dirty="0" smtClean="0">
                <a:solidFill>
                  <a:schemeClr val="tx1"/>
                </a:solidFill>
                <a:effectLst/>
                <a:latin typeface="Calibri" pitchFamily="34" charset="0"/>
                <a:ea typeface="+mn-ea"/>
                <a:cs typeface="+mn-cs"/>
              </a:rPr>
              <a:t>.</a:t>
            </a:r>
          </a:p>
          <a:p>
            <a:endParaRPr lang="en-US" dirty="0"/>
          </a:p>
        </p:txBody>
      </p:sp>
      <p:sp>
        <p:nvSpPr>
          <p:cNvPr id="4" name="Footer Placeholder 3"/>
          <p:cNvSpPr>
            <a:spLocks noGrp="1"/>
          </p:cNvSpPr>
          <p:nvPr>
            <p:ph type="ftr" sz="quarter" idx="10"/>
          </p:nvPr>
        </p:nvSpPr>
        <p:spPr/>
        <p:txBody>
          <a:bodyPr/>
          <a:lstStyle/>
          <a:p>
            <a:pPr>
              <a:defRPr/>
            </a:pPr>
            <a:r>
              <a:rPr lang="en-US" smtClean="0"/>
              <a:t>Day of Week, time am/pm</a:t>
            </a:r>
            <a:endParaRPr lang="en-US"/>
          </a:p>
        </p:txBody>
      </p:sp>
      <p:sp>
        <p:nvSpPr>
          <p:cNvPr id="5" name="Slide Number Placeholder 4"/>
          <p:cNvSpPr>
            <a:spLocks noGrp="1"/>
          </p:cNvSpPr>
          <p:nvPr>
            <p:ph type="sldNum" sz="quarter" idx="11"/>
          </p:nvPr>
        </p:nvSpPr>
        <p:spPr/>
        <p:txBody>
          <a:bodyPr/>
          <a:lstStyle/>
          <a:p>
            <a:pPr>
              <a:defRPr/>
            </a:pPr>
            <a:fld id="{AEDDC3F6-7B8D-401F-8CE1-E87F7FF90607}" type="slidenum">
              <a:rPr lang="en-US" smtClean="0"/>
              <a:pPr>
                <a:defRPr/>
              </a:pPr>
              <a:t>8</a:t>
            </a:fld>
            <a:endParaRPr lang="en-US"/>
          </a:p>
        </p:txBody>
      </p:sp>
    </p:spTree>
    <p:extLst>
      <p:ext uri="{BB962C8B-B14F-4D97-AF65-F5344CB8AC3E}">
        <p14:creationId xmlns:p14="http://schemas.microsoft.com/office/powerpoint/2010/main" val="1154612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fontAlgn="auto">
              <a:spcBef>
                <a:spcPts val="0"/>
              </a:spcBef>
              <a:spcAft>
                <a:spcPts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fontAlgn="auto">
                <a:spcBef>
                  <a:spcPts val="0"/>
                </a:spcBef>
                <a:spcAft>
                  <a:spcPts val="0"/>
                </a:spcAft>
              </a:pPr>
              <a:endParaRPr lang="en-US">
                <a:solidFill>
                  <a:prstClr val="black"/>
                </a:solidFill>
                <a:latin typeface="Lucida Sans Unicode"/>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fontAlgn="auto">
                <a:spcBef>
                  <a:spcPts val="0"/>
                </a:spcBef>
                <a:spcAft>
                  <a:spcPts val="0"/>
                </a:spcAft>
              </a:pPr>
              <a:endParaRPr lang="en-US">
                <a:solidFill>
                  <a:prstClr val="black"/>
                </a:solidFill>
                <a:latin typeface="Lucida Sans Unicode"/>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fontAlgn="auto">
                <a:spcBef>
                  <a:spcPts val="0"/>
                </a:spcBef>
                <a:spcAft>
                  <a:spcPts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3F42865-F1C2-4622-B9BA-36F8E4AD0D48}" type="datetime1">
              <a:rPr lang="en-US" smtClean="0"/>
              <a:t>4/12/2017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2E4544E-872D-47C4-B6EA-CDF45227CBFD}" type="slidenum">
              <a:rPr lang="en-US" smtClean="0"/>
              <a:pPr/>
              <a:t>‹#›</a:t>
            </a:fld>
            <a:endParaRPr lang="en-US"/>
          </a:p>
        </p:txBody>
      </p:sp>
    </p:spTree>
    <p:extLst>
      <p:ext uri="{BB962C8B-B14F-4D97-AF65-F5344CB8AC3E}">
        <p14:creationId xmlns:p14="http://schemas.microsoft.com/office/powerpoint/2010/main" val="236214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4701BC1-8C97-4155-961A-A9B845FFB02B}" type="datetime1">
              <a:rPr lang="en-US" smtClean="0"/>
              <a:t>4/12/2017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2E4544E-872D-47C4-B6EA-CDF45227CBFD}" type="slidenum">
              <a:rPr lang="en-US" smtClean="0"/>
              <a:pPr/>
              <a:t>‹#›</a:t>
            </a:fld>
            <a:endParaRPr lang="en-US"/>
          </a:p>
        </p:txBody>
      </p:sp>
    </p:spTree>
    <p:extLst>
      <p:ext uri="{BB962C8B-B14F-4D97-AF65-F5344CB8AC3E}">
        <p14:creationId xmlns:p14="http://schemas.microsoft.com/office/powerpoint/2010/main" val="4135393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457200" y="6356352"/>
            <a:ext cx="2133600" cy="365125"/>
          </a:xfrm>
          <a:prstGeom prst="rect">
            <a:avLst/>
          </a:prstGeom>
        </p:spPr>
        <p:txBody>
          <a:bodyPr/>
          <a:lstStyle>
            <a:lvl1pPr>
              <a:defRPr/>
            </a:lvl1pPr>
          </a:lstStyle>
          <a:p>
            <a:fld id="{91E85C2A-2EC0-463C-A768-21B5C20C4253}" type="datetime1">
              <a:rPr lang="en-US" smtClean="0"/>
              <a:t>4/12/2017</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a:xfrm>
            <a:off x="6553200" y="6356352"/>
            <a:ext cx="2133600" cy="365125"/>
          </a:xfrm>
          <a:prstGeom prst="rect">
            <a:avLst/>
          </a:prstGeom>
        </p:spPr>
        <p:txBody>
          <a:bodyPr/>
          <a:lstStyle>
            <a:lvl1pPr>
              <a:defRPr/>
            </a:lvl1pPr>
          </a:lstStyle>
          <a:p>
            <a:fld id="{754BEAFC-9BBB-4653-984F-2D8495642ECC}" type="slidenum">
              <a:rPr lang="en-US" smtClean="0"/>
              <a:t>‹#›</a:t>
            </a:fld>
            <a:endParaRPr lang="en-US"/>
          </a:p>
        </p:txBody>
      </p:sp>
    </p:spTree>
    <p:extLst>
      <p:ext uri="{BB962C8B-B14F-4D97-AF65-F5344CB8AC3E}">
        <p14:creationId xmlns:p14="http://schemas.microsoft.com/office/powerpoint/2010/main" val="194761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defRPr/>
            </a:pPr>
            <a:fld id="{A3E33FB8-07CB-4901-A042-9821F69EB4D9}" type="slidenum">
              <a:rPr lang="en-US" smtClean="0">
                <a:solidFill>
                  <a:prstClr val="white"/>
                </a:solidFill>
                <a:cs typeface="Arial" charset="0"/>
              </a:rPr>
              <a:pPr fontAlgn="base">
                <a:spcBef>
                  <a:spcPct val="0"/>
                </a:spcBef>
                <a:spcAft>
                  <a:spcPct val="0"/>
                </a:spcAft>
                <a:defRPr/>
              </a:pPr>
              <a:t>‹#›</a:t>
            </a:fld>
            <a:endParaRPr lang="en-US">
              <a:solidFill>
                <a:prstClr val="white"/>
              </a:solidFill>
              <a:cs typeface="Arial" charset="0"/>
            </a:endParaRPr>
          </a:p>
        </p:txBody>
      </p:sp>
    </p:spTree>
    <p:extLst>
      <p:ext uri="{BB962C8B-B14F-4D97-AF65-F5344CB8AC3E}">
        <p14:creationId xmlns:p14="http://schemas.microsoft.com/office/powerpoint/2010/main" val="20029382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3C3F9F-FA6E-4A71-8FC8-67C78095B4AA}" type="datetime1">
              <a:rPr lang="en-US" smtClean="0"/>
              <a:t>4/12/2017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CE279DC-7101-4D00-BE91-0E4742EBA69D}" type="slidenum">
              <a:rPr lang="en-US" smtClean="0"/>
              <a:t>‹#›</a:t>
            </a:fld>
            <a:endParaRPr lang="en-US" dirty="0"/>
          </a:p>
        </p:txBody>
      </p:sp>
    </p:spTree>
    <p:extLst>
      <p:ext uri="{BB962C8B-B14F-4D97-AF65-F5344CB8AC3E}">
        <p14:creationId xmlns:p14="http://schemas.microsoft.com/office/powerpoint/2010/main" val="41051744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fontAlgn="auto">
              <a:spcBef>
                <a:spcPts val="0"/>
              </a:spcBef>
              <a:spcAft>
                <a:spcPts val="0"/>
              </a:spcAft>
            </a:pPr>
            <a:endParaRPr lang="en-US">
              <a:solidFill>
                <a:prstClr val="black"/>
              </a:solidFill>
              <a:latin typeface="Lucida Sans Unicode"/>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fontAlgn="auto">
              <a:spcBef>
                <a:spcPts val="0"/>
              </a:spcBef>
              <a:spcAft>
                <a:spcPts val="0"/>
              </a:spcAft>
            </a:pPr>
            <a:endParaRPr lang="en-US">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fontAlgn="auto">
              <a:spcBef>
                <a:spcPts val="0"/>
              </a:spcBef>
              <a:spcAft>
                <a:spcPts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auto">
              <a:spcBef>
                <a:spcPts val="0"/>
              </a:spcBef>
              <a:spcAft>
                <a:spcPts val="0"/>
              </a:spcAft>
            </a:pPr>
            <a:fld id="{5BC1A9DB-4902-4B5C-8667-859533A7A8C5}" type="datetime1">
              <a:rPr lang="en-US" smtClean="0">
                <a:solidFill>
                  <a:prstClr val="black"/>
                </a:solidFill>
                <a:latin typeface="Lucida Sans Unicode"/>
              </a:rPr>
              <a:t>4/12/2017</a:t>
            </a:fld>
            <a:endParaRPr lang="en-US">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auto">
              <a:spcBef>
                <a:spcPts val="0"/>
              </a:spcBef>
              <a:spcAft>
                <a:spcPts val="0"/>
              </a:spcAft>
            </a:pPr>
            <a:endParaRPr lang="en-US">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fld id="{02E4544E-872D-47C4-B6EA-CDF45227CBFD}" type="slidenum">
              <a:rPr lang="en-US" smtClean="0">
                <a:solidFill>
                  <a:prstClr val="black"/>
                </a:solidFill>
                <a:latin typeface="Lucida Sans Unicode"/>
              </a:rPr>
              <a:pPr fontAlgn="auto">
                <a:spcBef>
                  <a:spcPts val="0"/>
                </a:spcBef>
                <a:spcAft>
                  <a:spcPts val="0"/>
                </a:spcAft>
              </a:pPr>
              <a:t>‹#›</a:t>
            </a:fld>
            <a:endParaRPr lang="en-US">
              <a:solidFill>
                <a:prstClr val="black"/>
              </a:solidFill>
              <a:latin typeface="Lucida Sans Unicode"/>
            </a:endParaRPr>
          </a:p>
        </p:txBody>
      </p:sp>
    </p:spTree>
    <p:extLst>
      <p:ext uri="{BB962C8B-B14F-4D97-AF65-F5344CB8AC3E}">
        <p14:creationId xmlns:p14="http://schemas.microsoft.com/office/powerpoint/2010/main" val="957237809"/>
      </p:ext>
    </p:extLst>
  </p:cSld>
  <p:clrMap bg1="lt1" tx1="dk1" bg2="lt2" tx2="dk2" accent1="accent1" accent2="accent2" accent3="accent3" accent4="accent4" accent5="accent5" accent6="accent6" hlink="hlink" folHlink="folHlink"/>
  <p:sldLayoutIdLst>
    <p:sldLayoutId id="2147483731" r:id="rId1"/>
    <p:sldLayoutId id="2147483736" r:id="rId2"/>
    <p:sldLayoutId id="2147483738" r:id="rId3"/>
    <p:sldLayoutId id="2147483739" r:id="rId4"/>
    <p:sldLayoutId id="2147483740" r:id="rId5"/>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nhdplus-support@epa.gov"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33400"/>
            <a:ext cx="9144000" cy="4038600"/>
          </a:xfrm>
        </p:spPr>
        <p:txBody>
          <a:bodyPr>
            <a:normAutofit fontScale="90000"/>
          </a:bodyPr>
          <a:lstStyle/>
          <a:p>
            <a:r>
              <a:rPr lang="en-US" sz="4400" dirty="0" smtClean="0">
                <a:solidFill>
                  <a:schemeClr val="bg2">
                    <a:lumMod val="50000"/>
                  </a:schemeClr>
                </a:solidFill>
                <a:effectLst/>
                <a:latin typeface="Arial" panose="020B0604020202020204" pitchFamily="34" charset="0"/>
                <a:cs typeface="Arial" panose="020B0604020202020204" pitchFamily="34" charset="0"/>
              </a:rPr>
              <a:t>NHD</a:t>
            </a:r>
            <a:r>
              <a:rPr lang="en-US" sz="4400" i="1" dirty="0" smtClean="0">
                <a:solidFill>
                  <a:schemeClr val="bg2">
                    <a:lumMod val="50000"/>
                  </a:schemeClr>
                </a:solidFill>
                <a:effectLst/>
                <a:latin typeface="Arial" panose="020B0604020202020204" pitchFamily="34" charset="0"/>
                <a:cs typeface="Arial" panose="020B0604020202020204" pitchFamily="34" charset="0"/>
              </a:rPr>
              <a:t>Plus</a:t>
            </a:r>
            <a:r>
              <a:rPr lang="en-US" sz="4400" dirty="0" smtClean="0">
                <a:solidFill>
                  <a:schemeClr val="bg2">
                    <a:lumMod val="50000"/>
                  </a:schemeClr>
                </a:solidFill>
                <a:effectLst/>
                <a:latin typeface="Arial" panose="020B0604020202020204" pitchFamily="34" charset="0"/>
                <a:cs typeface="Arial" panose="020B0604020202020204" pitchFamily="34" charset="0"/>
              </a:rPr>
              <a:t>V2 </a:t>
            </a:r>
            <a:br>
              <a:rPr lang="en-US" sz="4400" dirty="0" smtClean="0">
                <a:solidFill>
                  <a:schemeClr val="bg2">
                    <a:lumMod val="50000"/>
                  </a:schemeClr>
                </a:solidFill>
                <a:effectLst/>
                <a:latin typeface="Arial" panose="020B0604020202020204" pitchFamily="34" charset="0"/>
                <a:cs typeface="Arial" panose="020B0604020202020204" pitchFamily="34" charset="0"/>
              </a:rPr>
            </a:br>
            <a:r>
              <a:rPr lang="en-US" sz="4400" dirty="0" smtClean="0">
                <a:solidFill>
                  <a:schemeClr val="bg2">
                    <a:lumMod val="50000"/>
                  </a:schemeClr>
                </a:solidFill>
                <a:effectLst/>
                <a:latin typeface="Arial" panose="020B0604020202020204" pitchFamily="34" charset="0"/>
                <a:cs typeface="Arial" panose="020B0604020202020204" pitchFamily="34" charset="0"/>
              </a:rPr>
              <a:t>Burn Components</a:t>
            </a:r>
            <a:r>
              <a:rPr lang="en-US" sz="4400" dirty="0">
                <a:solidFill>
                  <a:schemeClr val="bg2">
                    <a:lumMod val="50000"/>
                  </a:schemeClr>
                </a:solidFill>
                <a:effectLst/>
                <a:latin typeface="Arial" panose="020B0604020202020204" pitchFamily="34" charset="0"/>
                <a:cs typeface="Arial" panose="020B0604020202020204" pitchFamily="34" charset="0"/>
              </a:rPr>
              <a:t/>
            </a:r>
            <a:br>
              <a:rPr lang="en-US" sz="4400" dirty="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a:solidFill>
                  <a:schemeClr val="bg2">
                    <a:lumMod val="50000"/>
                  </a:schemeClr>
                </a:solidFill>
                <a:effectLst/>
                <a:latin typeface="Arial" panose="020B0604020202020204" pitchFamily="34" charset="0"/>
                <a:cs typeface="Arial" panose="020B0604020202020204" pitchFamily="34" charset="0"/>
              </a:rPr>
              <a:t>	</a:t>
            </a:r>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endParaRPr lang="en-US" sz="3200" dirty="0">
              <a:solidFill>
                <a:schemeClr val="bg2">
                  <a:lumMod val="50000"/>
                </a:schemeClr>
              </a:solidFill>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28600" y="5786624"/>
            <a:ext cx="5334000" cy="666304"/>
          </a:xfrm>
        </p:spPr>
        <p:txBody>
          <a:bodyPr>
            <a:normAutofit/>
          </a:bodyPr>
          <a:lstStyle/>
          <a:p>
            <a:pPr algn="ctr"/>
            <a:r>
              <a:rPr lang="en-US" dirty="0" err="1" smtClean="0">
                <a:solidFill>
                  <a:schemeClr val="bg1"/>
                </a:solidFill>
                <a:latin typeface="Arial" panose="020B0604020202020204" pitchFamily="34" charset="0"/>
                <a:cs typeface="Arial" panose="020B0604020202020204" pitchFamily="34" charset="0"/>
              </a:rPr>
              <a:t>NHD</a:t>
            </a:r>
            <a:r>
              <a:rPr lang="en-US" i="1" dirty="0" err="1" smtClean="0">
                <a:solidFill>
                  <a:schemeClr val="bg1"/>
                </a:solidFill>
                <a:latin typeface="Arial" panose="020B0604020202020204" pitchFamily="34" charset="0"/>
                <a:cs typeface="Arial" panose="020B0604020202020204" pitchFamily="34" charset="0"/>
              </a:rPr>
              <a:t>Plus</a:t>
            </a:r>
            <a:r>
              <a:rPr lang="en-US" dirty="0" smtClean="0">
                <a:solidFill>
                  <a:schemeClr val="bg1"/>
                </a:solidFill>
                <a:latin typeface="Arial" panose="020B0604020202020204" pitchFamily="34" charset="0"/>
                <a:cs typeface="Arial" panose="020B0604020202020204" pitchFamily="34" charset="0"/>
              </a:rPr>
              <a:t> Training Series</a:t>
            </a:r>
          </a:p>
        </p:txBody>
      </p:sp>
      <p:pic>
        <p:nvPicPr>
          <p:cNvPr id="4" name="Picture 4"/>
          <p:cNvPicPr>
            <a:picLocks noChangeAspect="1" noChangeArrowheads="1"/>
          </p:cNvPicPr>
          <p:nvPr/>
        </p:nvPicPr>
        <p:blipFill>
          <a:blip r:embed="rId3">
            <a:clrChange>
              <a:clrFrom>
                <a:srgbClr val="314F43"/>
              </a:clrFrom>
              <a:clrTo>
                <a:srgbClr val="314F43">
                  <a:alpha val="0"/>
                </a:srgbClr>
              </a:clrTo>
            </a:clrChange>
            <a:extLst>
              <a:ext uri="{28A0092B-C50C-407E-A947-70E740481C1C}">
                <a14:useLocalDpi xmlns:a14="http://schemas.microsoft.com/office/drawing/2010/main" val="0"/>
              </a:ext>
            </a:extLst>
          </a:blip>
          <a:srcRect/>
          <a:stretch>
            <a:fillRect/>
          </a:stretch>
        </p:blipFill>
        <p:spPr bwMode="auto">
          <a:xfrm>
            <a:off x="7667104" y="6259830"/>
            <a:ext cx="1172095" cy="3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50609"/>
          <a:stretch/>
        </p:blipFill>
        <p:spPr bwMode="auto">
          <a:xfrm>
            <a:off x="6413269" y="6279746"/>
            <a:ext cx="1691152" cy="3297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1" y="2425866"/>
            <a:ext cx="9144000" cy="4038600"/>
          </a:xfrm>
          <a:prstGeom prst="rect">
            <a:avLst/>
          </a:prstGeom>
        </p:spPr>
        <p:txBody>
          <a:bodyPr vert="horz" anchor="b">
            <a:normAutofit fontScale="825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Craig Johnston</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t>
            </a:r>
            <a:br>
              <a:rPr lang="en-US" dirty="0" smtClean="0">
                <a:solidFill>
                  <a:schemeClr val="bg2">
                    <a:lumMod val="50000"/>
                  </a:schemeClr>
                </a:solidFill>
                <a:effectLst/>
                <a:latin typeface="Arial" panose="020B0604020202020204" pitchFamily="34" charset="0"/>
                <a:cs typeface="Arial" panose="020B0604020202020204" pitchFamily="34" charset="0"/>
              </a:rPr>
            </a:br>
            <a:r>
              <a:rPr lang="en-US" dirty="0" smtClean="0">
                <a:solidFill>
                  <a:schemeClr val="bg2">
                    <a:lumMod val="50000"/>
                  </a:schemeClr>
                </a:solidFill>
                <a:effectLst/>
                <a:latin typeface="Arial" panose="020B0604020202020204" pitchFamily="34" charset="0"/>
                <a:cs typeface="Arial" panose="020B0604020202020204" pitchFamily="34" charset="0"/>
              </a:rPr>
              <a:t/>
            </a:r>
            <a:br>
              <a:rPr lang="en-US" dirty="0" smtClean="0">
                <a:solidFill>
                  <a:schemeClr val="bg2">
                    <a:lumMod val="50000"/>
                  </a:schemeClr>
                </a:solidFill>
                <a:effectLst/>
                <a:latin typeface="Arial" panose="020B0604020202020204" pitchFamily="34" charset="0"/>
                <a:cs typeface="Arial" panose="020B0604020202020204" pitchFamily="34" charset="0"/>
              </a:rPr>
            </a:br>
            <a:endParaRPr lang="en-US" sz="3200" dirty="0">
              <a:solidFill>
                <a:schemeClr val="bg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93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28600"/>
            <a:ext cx="4572000"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4572000" cy="4572000"/>
          </a:xfrm>
          <a:prstGeom prst="rect">
            <a:avLst/>
          </a:prstGeom>
        </p:spPr>
      </p:pic>
      <p:sp>
        <p:nvSpPr>
          <p:cNvPr id="2" name="Slide Number Placeholder 1"/>
          <p:cNvSpPr>
            <a:spLocks noGrp="1"/>
          </p:cNvSpPr>
          <p:nvPr>
            <p:ph type="sldNum" sz="quarter" idx="12"/>
          </p:nvPr>
        </p:nvSpPr>
        <p:spPr/>
        <p:txBody>
          <a:bodyPr/>
          <a:lstStyle/>
          <a:p>
            <a:fld id="{02E4544E-872D-47C4-B6EA-CDF45227CBFD}" type="slidenum">
              <a:rPr lang="en-US" smtClean="0"/>
              <a:pPr/>
              <a:t>9</a:t>
            </a:fld>
            <a:endParaRPr lang="en-US"/>
          </a:p>
        </p:txBody>
      </p:sp>
      <p:sp>
        <p:nvSpPr>
          <p:cNvPr id="3" name="Rectangle 2"/>
          <p:cNvSpPr/>
          <p:nvPr/>
        </p:nvSpPr>
        <p:spPr>
          <a:xfrm>
            <a:off x="1220338" y="4876800"/>
            <a:ext cx="7848600" cy="1785104"/>
          </a:xfrm>
          <a:prstGeom prst="rect">
            <a:avLst/>
          </a:prstGeom>
        </p:spPr>
        <p:txBody>
          <a:bodyPr wrap="square">
            <a:spAutoFit/>
          </a:bodyPr>
          <a:lstStyle/>
          <a:p>
            <a:pPr marL="0" lvl="4"/>
            <a:r>
              <a:rPr lang="en-US" sz="2200" b="1" dirty="0"/>
              <a:t>Important:</a:t>
            </a:r>
          </a:p>
          <a:p>
            <a:pPr marL="0" lvl="4"/>
            <a:r>
              <a:rPr lang="en-US" sz="2200" dirty="0"/>
              <a:t>Never use a rendered version of </a:t>
            </a:r>
            <a:r>
              <a:rPr lang="en-US" sz="2200" dirty="0" err="1"/>
              <a:t>BurnLineEvent</a:t>
            </a:r>
            <a:r>
              <a:rPr lang="en-US" sz="2200" dirty="0"/>
              <a:t> to index data to NHD. Data should always be indexed to the original NHD </a:t>
            </a:r>
            <a:r>
              <a:rPr lang="en-US" sz="2200" dirty="0" err="1"/>
              <a:t>Flowline</a:t>
            </a:r>
            <a:r>
              <a:rPr lang="en-US" sz="2200" dirty="0"/>
              <a:t> </a:t>
            </a:r>
            <a:r>
              <a:rPr lang="en-US" sz="2200" dirty="0" err="1"/>
              <a:t>Reachcode</a:t>
            </a:r>
            <a:r>
              <a:rPr lang="en-US" sz="2200" dirty="0"/>
              <a:t> </a:t>
            </a:r>
            <a:r>
              <a:rPr lang="en-US" sz="2200" dirty="0" smtClean="0"/>
              <a:t>Route Measurement </a:t>
            </a:r>
            <a:r>
              <a:rPr lang="en-US" sz="2200" dirty="0"/>
              <a:t>System.</a:t>
            </a:r>
          </a:p>
          <a:p>
            <a:pPr marL="914400" lvl="4"/>
            <a:endParaRPr lang="en-US" sz="2200" dirty="0">
              <a:solidFill>
                <a:srgbClr val="00B0F0"/>
              </a:solidFill>
            </a:endParaRPr>
          </a:p>
        </p:txBody>
      </p:sp>
      <p:sp>
        <p:nvSpPr>
          <p:cNvPr id="6" name="TextBox 5"/>
          <p:cNvSpPr txBox="1"/>
          <p:nvPr/>
        </p:nvSpPr>
        <p:spPr>
          <a:xfrm>
            <a:off x="2057400" y="4248090"/>
            <a:ext cx="1686679" cy="400110"/>
          </a:xfrm>
          <a:prstGeom prst="rect">
            <a:avLst/>
          </a:prstGeom>
          <a:noFill/>
        </p:spPr>
        <p:txBody>
          <a:bodyPr wrap="none" rtlCol="0">
            <a:spAutoFit/>
          </a:bodyPr>
          <a:lstStyle/>
          <a:p>
            <a:r>
              <a:rPr lang="en-US" sz="2000" dirty="0" err="1" smtClean="0"/>
              <a:t>NHDFlowline</a:t>
            </a:r>
            <a:endParaRPr lang="en-US" sz="2000" dirty="0"/>
          </a:p>
        </p:txBody>
      </p:sp>
      <p:sp>
        <p:nvSpPr>
          <p:cNvPr id="7" name="TextBox 6"/>
          <p:cNvSpPr txBox="1"/>
          <p:nvPr/>
        </p:nvSpPr>
        <p:spPr>
          <a:xfrm>
            <a:off x="6781800" y="4267200"/>
            <a:ext cx="1867819" cy="400110"/>
          </a:xfrm>
          <a:prstGeom prst="rect">
            <a:avLst/>
          </a:prstGeom>
          <a:noFill/>
        </p:spPr>
        <p:txBody>
          <a:bodyPr wrap="none" rtlCol="0">
            <a:spAutoFit/>
          </a:bodyPr>
          <a:lstStyle/>
          <a:p>
            <a:r>
              <a:rPr lang="en-US" sz="2000" dirty="0" err="1" smtClean="0"/>
              <a:t>BurnLineEvent</a:t>
            </a:r>
            <a:endParaRPr lang="en-US" sz="2000" dirty="0"/>
          </a:p>
        </p:txBody>
      </p:sp>
      <p:sp>
        <p:nvSpPr>
          <p:cNvPr id="8" name="TextBox 7"/>
          <p:cNvSpPr txBox="1"/>
          <p:nvPr/>
        </p:nvSpPr>
        <p:spPr>
          <a:xfrm>
            <a:off x="2602967" y="622658"/>
            <a:ext cx="3938066" cy="369332"/>
          </a:xfrm>
          <a:prstGeom prst="rect">
            <a:avLst/>
          </a:prstGeom>
          <a:noFill/>
        </p:spPr>
        <p:txBody>
          <a:bodyPr wrap="none" rtlCol="0">
            <a:spAutoFit/>
          </a:bodyPr>
          <a:lstStyle/>
          <a:p>
            <a:r>
              <a:rPr lang="en-US" dirty="0" err="1" smtClean="0"/>
              <a:t>FromNode</a:t>
            </a:r>
            <a:r>
              <a:rPr lang="en-US" dirty="0"/>
              <a:t> </a:t>
            </a:r>
            <a:r>
              <a:rPr lang="en-US" dirty="0" smtClean="0"/>
              <a:t>to </a:t>
            </a:r>
            <a:r>
              <a:rPr lang="en-US" dirty="0" err="1" smtClean="0"/>
              <a:t>ToNode</a:t>
            </a:r>
            <a:r>
              <a:rPr lang="en-US" dirty="0" smtClean="0"/>
              <a:t> </a:t>
            </a:r>
            <a:r>
              <a:rPr lang="en-US" dirty="0"/>
              <a:t>A</a:t>
            </a:r>
            <a:r>
              <a:rPr lang="en-US" dirty="0" smtClean="0"/>
              <a:t>rc Directions </a:t>
            </a:r>
            <a:endParaRPr lang="en-US" dirty="0"/>
          </a:p>
        </p:txBody>
      </p:sp>
      <p:sp>
        <p:nvSpPr>
          <p:cNvPr id="9" name="TextBox 8"/>
          <p:cNvSpPr txBox="1"/>
          <p:nvPr/>
        </p:nvSpPr>
        <p:spPr>
          <a:xfrm>
            <a:off x="-19334" y="6614417"/>
            <a:ext cx="3033203" cy="307777"/>
          </a:xfrm>
          <a:prstGeom prst="rect">
            <a:avLst/>
          </a:prstGeom>
          <a:noFill/>
        </p:spPr>
        <p:txBody>
          <a:bodyPr wrap="none" rtlCol="0">
            <a:spAutoFit/>
          </a:bodyPr>
          <a:lstStyle/>
          <a:p>
            <a:r>
              <a:rPr lang="en-US" sz="1400" dirty="0" err="1" smtClean="0">
                <a:solidFill>
                  <a:schemeClr val="bg1"/>
                </a:solidFill>
              </a:rPr>
              <a:t>NHDFlowline</a:t>
            </a:r>
            <a:r>
              <a:rPr lang="en-US" sz="1400" dirty="0" smtClean="0">
                <a:solidFill>
                  <a:schemeClr val="bg1"/>
                </a:solidFill>
              </a:rPr>
              <a:t> versus </a:t>
            </a:r>
            <a:r>
              <a:rPr lang="en-US" sz="1400" dirty="0" err="1" smtClean="0">
                <a:solidFill>
                  <a:schemeClr val="bg1"/>
                </a:solidFill>
              </a:rPr>
              <a:t>BurnLineEvent</a:t>
            </a:r>
            <a:endParaRPr lang="en-US" sz="1400" dirty="0">
              <a:solidFill>
                <a:schemeClr val="bg1"/>
              </a:solidFill>
            </a:endParaRPr>
          </a:p>
        </p:txBody>
      </p:sp>
    </p:spTree>
    <p:extLst>
      <p:ext uri="{BB962C8B-B14F-4D97-AF65-F5344CB8AC3E}">
        <p14:creationId xmlns:p14="http://schemas.microsoft.com/office/powerpoint/2010/main" val="3923278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02040" y="6277756"/>
            <a:ext cx="365760" cy="365125"/>
          </a:xfrm>
        </p:spPr>
        <p:txBody>
          <a:bodyPr/>
          <a:lstStyle/>
          <a:p>
            <a:fld id="{50467345-B212-4AC2-B193-99D06989F507}" type="slidenum">
              <a:rPr lang="en-US" smtClean="0"/>
              <a:pPr/>
              <a:t>10</a:t>
            </a:fld>
            <a:endParaRPr lang="en-US"/>
          </a:p>
        </p:txBody>
      </p:sp>
      <p:sp>
        <p:nvSpPr>
          <p:cNvPr id="2" name="TextBox 1"/>
          <p:cNvSpPr txBox="1"/>
          <p:nvPr/>
        </p:nvSpPr>
        <p:spPr>
          <a:xfrm>
            <a:off x="1871643" y="0"/>
            <a:ext cx="5224507" cy="630942"/>
          </a:xfrm>
          <a:prstGeom prst="rect">
            <a:avLst/>
          </a:prstGeom>
          <a:noFill/>
        </p:spPr>
        <p:txBody>
          <a:bodyPr wrap="none" rtlCol="0">
            <a:spAutoFit/>
          </a:bodyPr>
          <a:lstStyle/>
          <a:p>
            <a:r>
              <a:rPr lang="en-US" sz="3500" b="1" dirty="0" err="1" smtClean="0"/>
              <a:t>BurnAddLine</a:t>
            </a:r>
            <a:r>
              <a:rPr lang="en-US" sz="3500" b="1" dirty="0" smtClean="0"/>
              <a:t> </a:t>
            </a:r>
            <a:r>
              <a:rPr lang="en-US" sz="3500" dirty="0" smtClean="0"/>
              <a:t>- </a:t>
            </a:r>
            <a:r>
              <a:rPr lang="en-US" sz="3500" dirty="0" err="1" smtClean="0"/>
              <a:t>shapefile</a:t>
            </a:r>
            <a:endParaRPr lang="en-US" sz="3500" dirty="0"/>
          </a:p>
        </p:txBody>
      </p:sp>
      <p:sp>
        <p:nvSpPr>
          <p:cNvPr id="3" name="TextBox 2"/>
          <p:cNvSpPr txBox="1"/>
          <p:nvPr/>
        </p:nvSpPr>
        <p:spPr>
          <a:xfrm>
            <a:off x="7687" y="533400"/>
            <a:ext cx="8577734" cy="6386364"/>
          </a:xfrm>
          <a:prstGeom prst="rect">
            <a:avLst/>
          </a:prstGeom>
          <a:noFill/>
        </p:spPr>
        <p:txBody>
          <a:bodyPr wrap="none" rtlCol="0">
            <a:spAutoFit/>
          </a:bodyPr>
          <a:lstStyle/>
          <a:p>
            <a:pPr marL="342900" lvl="2" indent="-342900">
              <a:spcBef>
                <a:spcPts val="0"/>
              </a:spcBef>
              <a:buFont typeface="Arial" pitchFamily="34" charset="0"/>
              <a:buChar char="•"/>
            </a:pPr>
            <a:r>
              <a:rPr lang="en-US" sz="2200" dirty="0" smtClean="0"/>
              <a:t>Features that are NOT networked </a:t>
            </a:r>
            <a:r>
              <a:rPr lang="en-US" sz="2200" dirty="0" err="1" smtClean="0"/>
              <a:t>NHDPlus</a:t>
            </a:r>
            <a:r>
              <a:rPr lang="en-US" sz="2200" dirty="0" smtClean="0"/>
              <a:t> </a:t>
            </a:r>
            <a:r>
              <a:rPr lang="en-US" sz="2200" dirty="0" err="1" smtClean="0"/>
              <a:t>flowlines</a:t>
            </a:r>
            <a:r>
              <a:rPr lang="en-US" sz="2200" dirty="0" smtClean="0"/>
              <a:t>. </a:t>
            </a:r>
          </a:p>
          <a:p>
            <a:pPr marL="342900" lvl="2" indent="-342900">
              <a:spcBef>
                <a:spcPts val="600"/>
              </a:spcBef>
              <a:buFont typeface="Arial" panose="020B0604020202020204" pitchFamily="34" charset="0"/>
              <a:buChar char="•"/>
            </a:pPr>
            <a:r>
              <a:rPr lang="en-US" sz="2200" dirty="0" smtClean="0"/>
              <a:t>Used solely for additional hydro-enforcement </a:t>
            </a:r>
          </a:p>
          <a:p>
            <a:pPr marL="342900" lvl="2" indent="-342900">
              <a:spcBef>
                <a:spcPts val="600"/>
              </a:spcBef>
              <a:buFont typeface="Arial" panose="020B0604020202020204" pitchFamily="34" charset="0"/>
              <a:buChar char="•"/>
            </a:pPr>
            <a:r>
              <a:rPr lang="en-US" sz="2200" dirty="0" smtClean="0"/>
              <a:t>Catchments are not created for these features</a:t>
            </a:r>
          </a:p>
          <a:p>
            <a:pPr marL="0" lvl="2">
              <a:spcBef>
                <a:spcPts val="600"/>
              </a:spcBef>
            </a:pPr>
            <a:endParaRPr lang="en-US" sz="1000" dirty="0" smtClean="0"/>
          </a:p>
          <a:p>
            <a:pPr marL="800100" lvl="3" indent="-342900">
              <a:spcBef>
                <a:spcPts val="600"/>
              </a:spcBef>
              <a:buFont typeface="Arial" panose="020B0604020202020204" pitchFamily="34" charset="0"/>
              <a:buChar char="•"/>
            </a:pPr>
            <a:r>
              <a:rPr lang="en-US" sz="2200" dirty="0" smtClean="0"/>
              <a:t>Used to enhance or ensure proper hydro-enforcement to </a:t>
            </a:r>
          </a:p>
          <a:p>
            <a:pPr marL="0" lvl="2" algn="l">
              <a:spcBef>
                <a:spcPts val="600"/>
              </a:spcBef>
            </a:pPr>
            <a:r>
              <a:rPr lang="en-US" sz="2200" dirty="0"/>
              <a:t>	</a:t>
            </a:r>
            <a:r>
              <a:rPr lang="en-US" sz="2200" dirty="0" smtClean="0"/>
              <a:t>networked features in </a:t>
            </a:r>
            <a:r>
              <a:rPr lang="en-US" sz="2200" dirty="0" err="1" smtClean="0"/>
              <a:t>BurnLineEvent</a:t>
            </a:r>
            <a:endParaRPr lang="en-US" sz="2200" dirty="0" smtClean="0"/>
          </a:p>
          <a:p>
            <a:pPr marL="457200" lvl="3"/>
            <a:endParaRPr lang="en-US" sz="1000" dirty="0">
              <a:solidFill>
                <a:srgbClr val="00B050"/>
              </a:solidFill>
            </a:endParaRPr>
          </a:p>
          <a:p>
            <a:pPr marL="0" lvl="2"/>
            <a:r>
              <a:rPr lang="en-US" b="1" dirty="0" err="1" smtClean="0"/>
              <a:t>PurpCode</a:t>
            </a:r>
            <a:r>
              <a:rPr lang="en-US" dirty="0" smtClean="0"/>
              <a:t> </a:t>
            </a:r>
            <a:r>
              <a:rPr lang="en-US" dirty="0"/>
              <a:t>and </a:t>
            </a:r>
            <a:r>
              <a:rPr lang="en-US" b="1" dirty="0" err="1" smtClean="0"/>
              <a:t>PurpDesc</a:t>
            </a:r>
            <a:r>
              <a:rPr lang="en-US" dirty="0" smtClean="0"/>
              <a:t> </a:t>
            </a:r>
            <a:r>
              <a:rPr lang="en-US" dirty="0"/>
              <a:t>fields </a:t>
            </a:r>
            <a:r>
              <a:rPr lang="en-US" dirty="0" smtClean="0"/>
              <a:t>documents </a:t>
            </a:r>
            <a:r>
              <a:rPr lang="en-US" dirty="0"/>
              <a:t>the purpose </a:t>
            </a:r>
            <a:r>
              <a:rPr lang="en-US" dirty="0" smtClean="0"/>
              <a:t>or </a:t>
            </a:r>
            <a:r>
              <a:rPr lang="en-US" dirty="0"/>
              <a:t>source</a:t>
            </a:r>
          </a:p>
          <a:p>
            <a:pPr marL="0" lvl="2"/>
            <a:r>
              <a:rPr lang="en-US" dirty="0"/>
              <a:t>of each feature </a:t>
            </a:r>
          </a:p>
          <a:p>
            <a:pPr marL="457200" lvl="3"/>
            <a:endParaRPr lang="en-US" sz="2200" dirty="0" smtClean="0">
              <a:solidFill>
                <a:srgbClr val="00B050"/>
              </a:solidFill>
            </a:endParaRPr>
          </a:p>
          <a:p>
            <a:pPr marL="0" lvl="2"/>
            <a:endParaRPr lang="en-US" sz="2000" dirty="0">
              <a:solidFill>
                <a:srgbClr val="00B0F0"/>
              </a:solidFill>
            </a:endParaRPr>
          </a:p>
          <a:p>
            <a:pPr marL="0" lvl="2"/>
            <a:endParaRPr lang="en-US" sz="2000" dirty="0" smtClean="0">
              <a:solidFill>
                <a:srgbClr val="00B0F0"/>
              </a:solidFill>
            </a:endParaRPr>
          </a:p>
          <a:p>
            <a:pPr marL="0" lvl="2"/>
            <a:endParaRPr lang="en-US" sz="2200" dirty="0">
              <a:solidFill>
                <a:srgbClr val="00B050"/>
              </a:solidFill>
            </a:endParaRPr>
          </a:p>
          <a:p>
            <a:pPr marL="0" lvl="2"/>
            <a:endParaRPr lang="en-US" sz="2200" dirty="0" smtClean="0">
              <a:solidFill>
                <a:srgbClr val="00B050"/>
              </a:solidFill>
            </a:endParaRPr>
          </a:p>
          <a:p>
            <a:pPr marL="914400" lvl="4"/>
            <a:endParaRPr lang="en-US" sz="2200" dirty="0">
              <a:solidFill>
                <a:srgbClr val="00B050"/>
              </a:solidFill>
            </a:endParaRPr>
          </a:p>
          <a:p>
            <a:pPr marL="914400" lvl="4"/>
            <a:endParaRPr lang="en-US" sz="2200" dirty="0">
              <a:solidFill>
                <a:srgbClr val="00B050"/>
              </a:solidFill>
            </a:endParaRPr>
          </a:p>
          <a:p>
            <a:pPr marL="342900" lvl="2" indent="-342900">
              <a:buFont typeface="Arial" panose="020B0604020202020204" pitchFamily="34" charset="0"/>
              <a:buChar char="•"/>
            </a:pPr>
            <a:endParaRPr lang="en-US" dirty="0" smtClean="0"/>
          </a:p>
          <a:p>
            <a:pPr marL="342900" lvl="2" indent="-342900">
              <a:buFont typeface="Arial" panose="020B0604020202020204" pitchFamily="34" charset="0"/>
              <a:buChar char="•"/>
            </a:pPr>
            <a:endParaRPr lang="en-US" sz="2200" dirty="0">
              <a:solidFill>
                <a:srgbClr val="00B050"/>
              </a:solidFill>
            </a:endParaRPr>
          </a:p>
          <a:p>
            <a:pPr marL="457200" lvl="3"/>
            <a:endParaRPr lang="en-US" sz="2200" dirty="0" smtClean="0">
              <a:solidFill>
                <a:srgbClr val="00B05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64122249"/>
              </p:ext>
            </p:extLst>
          </p:nvPr>
        </p:nvGraphicFramePr>
        <p:xfrm>
          <a:off x="954093" y="3527412"/>
          <a:ext cx="7620000" cy="3047999"/>
        </p:xfrm>
        <a:graphic>
          <a:graphicData uri="http://schemas.openxmlformats.org/drawingml/2006/table">
            <a:tbl>
              <a:tblPr firstRow="1" bandRow="1">
                <a:tableStyleId>{5C22544A-7EE6-4342-B048-85BDC9FD1C3A}</a:tableStyleId>
              </a:tblPr>
              <a:tblGrid>
                <a:gridCol w="1371600"/>
                <a:gridCol w="6248400"/>
              </a:tblGrid>
              <a:tr h="620539">
                <a:tc>
                  <a:txBody>
                    <a:bodyPr/>
                    <a:lstStyle/>
                    <a:p>
                      <a:r>
                        <a:rPr lang="en-US" dirty="0" err="1" smtClean="0">
                          <a:solidFill>
                            <a:srgbClr val="FFFF00"/>
                          </a:solidFill>
                        </a:rPr>
                        <a:t>PurpCode</a:t>
                      </a:r>
                      <a:endParaRPr lang="en-US" dirty="0">
                        <a:solidFill>
                          <a:srgbClr val="FFFF00"/>
                        </a:solidFill>
                      </a:endParaRPr>
                    </a:p>
                  </a:txBody>
                  <a:tcPr/>
                </a:tc>
                <a:tc>
                  <a:txBody>
                    <a:bodyPr/>
                    <a:lstStyle/>
                    <a:p>
                      <a:r>
                        <a:rPr lang="en-US" b="1" dirty="0" err="1" smtClean="0">
                          <a:solidFill>
                            <a:srgbClr val="FFFF00"/>
                          </a:solidFill>
                        </a:rPr>
                        <a:t>PurpDesc</a:t>
                      </a:r>
                      <a:endParaRPr lang="en-US" b="1" dirty="0">
                        <a:solidFill>
                          <a:srgbClr val="FFFF00"/>
                        </a:solidFill>
                      </a:endParaRPr>
                    </a:p>
                  </a:txBody>
                  <a:tcPr/>
                </a:tc>
              </a:tr>
              <a:tr h="485492">
                <a:tc>
                  <a:txBody>
                    <a:bodyPr/>
                    <a:lstStyle/>
                    <a:p>
                      <a:r>
                        <a:rPr lang="en-US" dirty="0" smtClean="0"/>
                        <a:t>CN</a:t>
                      </a:r>
                      <a:endParaRPr lang="en-US" dirty="0"/>
                    </a:p>
                  </a:txBody>
                  <a:tcPr/>
                </a:tc>
                <a:tc>
                  <a:txBody>
                    <a:bodyPr/>
                    <a:lstStyle/>
                    <a:p>
                      <a:r>
                        <a:rPr lang="en-US" dirty="0" smtClean="0"/>
                        <a:t>Feature from Canadian NHN</a:t>
                      </a:r>
                      <a:endParaRPr lang="en-US" dirty="0"/>
                    </a:p>
                  </a:txBody>
                  <a:tcPr/>
                </a:tc>
              </a:tr>
              <a:tr h="485492">
                <a:tc>
                  <a:txBody>
                    <a:bodyPr/>
                    <a:lstStyle/>
                    <a:p>
                      <a:r>
                        <a:rPr lang="en-US" dirty="0" smtClean="0"/>
                        <a:t>HR</a:t>
                      </a:r>
                      <a:endParaRPr lang="en-US" dirty="0"/>
                    </a:p>
                  </a:txBody>
                  <a:tcPr/>
                </a:tc>
                <a:tc>
                  <a:txBody>
                    <a:bodyPr/>
                    <a:lstStyle/>
                    <a:p>
                      <a:r>
                        <a:rPr lang="en-US" dirty="0" smtClean="0"/>
                        <a:t>Feature from </a:t>
                      </a:r>
                      <a:r>
                        <a:rPr lang="en-US" dirty="0" err="1" smtClean="0"/>
                        <a:t>HiRes</a:t>
                      </a:r>
                      <a:r>
                        <a:rPr lang="en-US" dirty="0" smtClean="0"/>
                        <a:t> NHD</a:t>
                      </a:r>
                      <a:endParaRPr lang="en-US" dirty="0"/>
                    </a:p>
                  </a:txBody>
                  <a:tcPr/>
                </a:tc>
              </a:tr>
              <a:tr h="485492">
                <a:tc>
                  <a:txBody>
                    <a:bodyPr/>
                    <a:lstStyle/>
                    <a:p>
                      <a:r>
                        <a:rPr lang="en-US" dirty="0" smtClean="0"/>
                        <a:t>UF</a:t>
                      </a:r>
                      <a:endParaRPr lang="en-US" dirty="0"/>
                    </a:p>
                  </a:txBody>
                  <a:tcPr/>
                </a:tc>
                <a:tc>
                  <a:txBody>
                    <a:bodyPr/>
                    <a:lstStyle/>
                    <a:p>
                      <a:r>
                        <a:rPr lang="en-US" dirty="0" smtClean="0"/>
                        <a:t>Feature from Med-Res</a:t>
                      </a:r>
                      <a:r>
                        <a:rPr lang="en-US" baseline="0" dirty="0" smtClean="0"/>
                        <a:t> NHD  </a:t>
                      </a:r>
                      <a:r>
                        <a:rPr lang="en-US" baseline="0" dirty="0" err="1" smtClean="0"/>
                        <a:t>Flowdir</a:t>
                      </a:r>
                      <a:r>
                        <a:rPr lang="en-US" baseline="0" dirty="0" smtClean="0"/>
                        <a:t> = Uninitialized</a:t>
                      </a:r>
                      <a:endParaRPr lang="en-US" dirty="0"/>
                    </a:p>
                  </a:txBody>
                  <a:tcPr/>
                </a:tc>
              </a:tr>
              <a:tr h="485492">
                <a:tc>
                  <a:txBody>
                    <a:bodyPr/>
                    <a:lstStyle/>
                    <a:p>
                      <a:r>
                        <a:rPr lang="en-US" dirty="0" smtClean="0"/>
                        <a:t>AP</a:t>
                      </a:r>
                      <a:endParaRPr lang="en-US" dirty="0"/>
                    </a:p>
                  </a:txBody>
                  <a:tcPr/>
                </a:tc>
                <a:tc>
                  <a:txBody>
                    <a:bodyPr/>
                    <a:lstStyle/>
                    <a:p>
                      <a:r>
                        <a:rPr lang="en-US" dirty="0" smtClean="0"/>
                        <a:t>Artificial path in coastal</a:t>
                      </a:r>
                      <a:r>
                        <a:rPr lang="en-US" baseline="0" dirty="0" smtClean="0"/>
                        <a:t> bay – (manually digitized)</a:t>
                      </a:r>
                      <a:endParaRPr lang="en-US" dirty="0"/>
                    </a:p>
                  </a:txBody>
                  <a:tcPr/>
                </a:tc>
              </a:tr>
              <a:tr h="485492">
                <a:tc>
                  <a:txBody>
                    <a:bodyPr/>
                    <a:lstStyle/>
                    <a:p>
                      <a:r>
                        <a:rPr lang="en-US" dirty="0" smtClean="0"/>
                        <a:t>AC </a:t>
                      </a:r>
                      <a:endParaRPr lang="en-US" dirty="0"/>
                    </a:p>
                  </a:txBody>
                  <a:tcPr/>
                </a:tc>
                <a:tc>
                  <a:txBody>
                    <a:bodyPr/>
                    <a:lstStyle/>
                    <a:p>
                      <a:r>
                        <a:rPr lang="en-US" dirty="0" smtClean="0"/>
                        <a:t>Added</a:t>
                      </a:r>
                      <a:r>
                        <a:rPr lang="en-US" baseline="0" dirty="0" smtClean="0"/>
                        <a:t> connector – (manually digitized)</a:t>
                      </a:r>
                      <a:endParaRPr lang="en-US" dirty="0"/>
                    </a:p>
                  </a:txBody>
                  <a:tcPr/>
                </a:tc>
              </a:tr>
            </a:tbl>
          </a:graphicData>
        </a:graphic>
      </p:graphicFrame>
      <p:sp>
        <p:nvSpPr>
          <p:cNvPr id="6" name="TextBox 5"/>
          <p:cNvSpPr txBox="1"/>
          <p:nvPr/>
        </p:nvSpPr>
        <p:spPr>
          <a:xfrm>
            <a:off x="-22746" y="6575411"/>
            <a:ext cx="1220206" cy="307777"/>
          </a:xfrm>
          <a:prstGeom prst="rect">
            <a:avLst/>
          </a:prstGeom>
          <a:noFill/>
        </p:spPr>
        <p:txBody>
          <a:bodyPr wrap="none" rtlCol="0">
            <a:spAutoFit/>
          </a:bodyPr>
          <a:lstStyle/>
          <a:p>
            <a:r>
              <a:rPr lang="en-US" sz="1400" dirty="0" err="1" smtClean="0">
                <a:solidFill>
                  <a:schemeClr val="bg1"/>
                </a:solidFill>
              </a:rPr>
              <a:t>BurnAddLine</a:t>
            </a:r>
            <a:endParaRPr lang="en-US" sz="1400" dirty="0">
              <a:solidFill>
                <a:schemeClr val="bg1"/>
              </a:solidFill>
            </a:endParaRPr>
          </a:p>
        </p:txBody>
      </p:sp>
    </p:spTree>
    <p:extLst>
      <p:ext uri="{BB962C8B-B14F-4D97-AF65-F5344CB8AC3E}">
        <p14:creationId xmlns:p14="http://schemas.microsoft.com/office/powerpoint/2010/main" val="368334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Waterbody Burn Ingredients</a:t>
            </a:r>
            <a:endParaRPr lang="en-US" dirty="0"/>
          </a:p>
        </p:txBody>
      </p:sp>
      <p:sp>
        <p:nvSpPr>
          <p:cNvPr id="3" name="Content Placeholder 2"/>
          <p:cNvSpPr>
            <a:spLocks noGrp="1"/>
          </p:cNvSpPr>
          <p:nvPr>
            <p:ph idx="1"/>
          </p:nvPr>
        </p:nvSpPr>
        <p:spPr/>
        <p:txBody>
          <a:bodyPr>
            <a:normAutofit fontScale="92500"/>
          </a:bodyPr>
          <a:lstStyle/>
          <a:p>
            <a:pPr marL="109728" indent="0">
              <a:spcAft>
                <a:spcPts val="600"/>
              </a:spcAft>
              <a:buNone/>
            </a:pPr>
            <a:r>
              <a:rPr lang="en-US" dirty="0" smtClean="0"/>
              <a:t>Hydro-enforcement of vector polygon waterbodies controlled by two </a:t>
            </a:r>
            <a:r>
              <a:rPr lang="en-US" dirty="0" err="1" smtClean="0"/>
              <a:t>PlusBurnComponent</a:t>
            </a:r>
            <a:r>
              <a:rPr lang="en-US" dirty="0" smtClean="0"/>
              <a:t> files</a:t>
            </a:r>
          </a:p>
          <a:p>
            <a:pPr>
              <a:spcAft>
                <a:spcPts val="600"/>
              </a:spcAft>
            </a:pPr>
            <a:r>
              <a:rPr lang="en-US" dirty="0" err="1" smtClean="0"/>
              <a:t>BurnWaterbody</a:t>
            </a:r>
            <a:endParaRPr lang="en-US" dirty="0" smtClean="0"/>
          </a:p>
          <a:p>
            <a:pPr lvl="1">
              <a:spcAft>
                <a:spcPts val="600"/>
              </a:spcAft>
            </a:pPr>
            <a:r>
              <a:rPr lang="en-US" dirty="0" smtClean="0"/>
              <a:t>Polygon feature class of NHDPlus waterbody features</a:t>
            </a:r>
          </a:p>
          <a:p>
            <a:pPr lvl="1">
              <a:spcAft>
                <a:spcPts val="600"/>
              </a:spcAft>
            </a:pPr>
            <a:r>
              <a:rPr lang="en-US" dirty="0" smtClean="0"/>
              <a:t>Attributes drive how these features are used and rendered</a:t>
            </a:r>
          </a:p>
          <a:p>
            <a:pPr>
              <a:spcAft>
                <a:spcPts val="600"/>
              </a:spcAft>
            </a:pPr>
            <a:r>
              <a:rPr lang="en-US" dirty="0" err="1" smtClean="0"/>
              <a:t>BurnAddWaterbody</a:t>
            </a:r>
            <a:endParaRPr lang="en-US" dirty="0" smtClean="0"/>
          </a:p>
          <a:p>
            <a:pPr lvl="1">
              <a:spcAft>
                <a:spcPts val="600"/>
              </a:spcAft>
            </a:pPr>
            <a:r>
              <a:rPr lang="en-US" dirty="0" smtClean="0"/>
              <a:t>Polygon feature class of additional waterbody features used solely for the Hydro-enforcement process. Can be from international sources or high-res NHD</a:t>
            </a:r>
          </a:p>
        </p:txBody>
      </p:sp>
      <p:sp>
        <p:nvSpPr>
          <p:cNvPr id="4" name="Slide Number Placeholder 3"/>
          <p:cNvSpPr>
            <a:spLocks noGrp="1"/>
          </p:cNvSpPr>
          <p:nvPr>
            <p:ph type="sldNum" sz="quarter" idx="12"/>
          </p:nvPr>
        </p:nvSpPr>
        <p:spPr/>
        <p:txBody>
          <a:bodyPr/>
          <a:lstStyle/>
          <a:p>
            <a:fld id="{50467345-B212-4AC2-B193-99D06989F507}" type="slidenum">
              <a:rPr lang="en-US" smtClean="0"/>
              <a:pPr/>
              <a:t>11</a:t>
            </a:fld>
            <a:endParaRPr lang="en-US"/>
          </a:p>
        </p:txBody>
      </p:sp>
      <p:sp>
        <p:nvSpPr>
          <p:cNvPr id="6" name="TextBox 5"/>
          <p:cNvSpPr txBox="1"/>
          <p:nvPr/>
        </p:nvSpPr>
        <p:spPr>
          <a:xfrm>
            <a:off x="-34119" y="6479568"/>
            <a:ext cx="2406173" cy="307777"/>
          </a:xfrm>
          <a:prstGeom prst="rect">
            <a:avLst/>
          </a:prstGeom>
          <a:noFill/>
        </p:spPr>
        <p:txBody>
          <a:bodyPr wrap="none" rtlCol="0">
            <a:spAutoFit/>
          </a:bodyPr>
          <a:lstStyle/>
          <a:p>
            <a:r>
              <a:rPr lang="en-US" sz="1400" dirty="0" err="1" smtClean="0">
                <a:solidFill>
                  <a:schemeClr val="bg1"/>
                </a:solidFill>
              </a:rPr>
              <a:t>Waterbody</a:t>
            </a:r>
            <a:r>
              <a:rPr lang="en-US" sz="1400" dirty="0" smtClean="0">
                <a:solidFill>
                  <a:schemeClr val="bg1"/>
                </a:solidFill>
              </a:rPr>
              <a:t> Burn Ingredients</a:t>
            </a:r>
            <a:endParaRPr lang="en-US" sz="1400" dirty="0">
              <a:solidFill>
                <a:schemeClr val="bg1"/>
              </a:solidFill>
            </a:endParaRPr>
          </a:p>
        </p:txBody>
      </p:sp>
    </p:spTree>
    <p:extLst>
      <p:ext uri="{BB962C8B-B14F-4D97-AF65-F5344CB8AC3E}">
        <p14:creationId xmlns:p14="http://schemas.microsoft.com/office/powerpoint/2010/main" val="235649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12</a:t>
            </a:fld>
            <a:endParaRPr lang="en-US"/>
          </a:p>
        </p:txBody>
      </p:sp>
      <p:sp>
        <p:nvSpPr>
          <p:cNvPr id="2" name="TextBox 1"/>
          <p:cNvSpPr txBox="1"/>
          <p:nvPr/>
        </p:nvSpPr>
        <p:spPr>
          <a:xfrm>
            <a:off x="0" y="15922"/>
            <a:ext cx="8839200" cy="1077218"/>
          </a:xfrm>
          <a:prstGeom prst="rect">
            <a:avLst/>
          </a:prstGeom>
          <a:noFill/>
        </p:spPr>
        <p:txBody>
          <a:bodyPr wrap="square" rtlCol="0">
            <a:spAutoFit/>
          </a:bodyPr>
          <a:lstStyle/>
          <a:p>
            <a:pPr algn="l"/>
            <a:r>
              <a:rPr lang="en-US" sz="3600" b="1" dirty="0" err="1" smtClean="0"/>
              <a:t>BurnWaterBody</a:t>
            </a:r>
            <a:r>
              <a:rPr lang="en-US" sz="3600" b="1" dirty="0" smtClean="0"/>
              <a:t> – </a:t>
            </a:r>
            <a:r>
              <a:rPr lang="en-US" sz="2800" dirty="0" smtClean="0"/>
              <a:t>Polygon Feature Class from select features in the </a:t>
            </a:r>
            <a:r>
              <a:rPr lang="en-US" sz="2800" dirty="0" err="1" smtClean="0"/>
              <a:t>NHDSnapshot</a:t>
            </a:r>
            <a:r>
              <a:rPr lang="en-US" sz="2800" dirty="0" smtClean="0"/>
              <a:t> data</a:t>
            </a:r>
            <a:endParaRPr lang="en-US" sz="2800" dirty="0"/>
          </a:p>
        </p:txBody>
      </p:sp>
      <p:sp>
        <p:nvSpPr>
          <p:cNvPr id="3" name="TextBox 2"/>
          <p:cNvSpPr txBox="1"/>
          <p:nvPr/>
        </p:nvSpPr>
        <p:spPr>
          <a:xfrm>
            <a:off x="560696" y="1219200"/>
            <a:ext cx="8610600" cy="8286884"/>
          </a:xfrm>
          <a:prstGeom prst="rect">
            <a:avLst/>
          </a:prstGeom>
          <a:noFill/>
        </p:spPr>
        <p:txBody>
          <a:bodyPr wrap="square" rtlCol="0">
            <a:spAutoFit/>
          </a:bodyPr>
          <a:lstStyle/>
          <a:p>
            <a:pPr marL="342900" lvl="2" indent="-342900" algn="l">
              <a:buFont typeface="Arial" pitchFamily="34" charset="0"/>
              <a:buChar char="•"/>
            </a:pPr>
            <a:r>
              <a:rPr lang="en-US" sz="2200" dirty="0" smtClean="0"/>
              <a:t>Attribute “</a:t>
            </a:r>
            <a:r>
              <a:rPr lang="en-US" sz="2200" b="1" dirty="0" err="1" smtClean="0"/>
              <a:t>SourceFC</a:t>
            </a:r>
            <a:r>
              <a:rPr lang="en-US" sz="2200" dirty="0" smtClean="0"/>
              <a:t>” identifies the feature class in the </a:t>
            </a:r>
            <a:r>
              <a:rPr lang="en-US" sz="2200" dirty="0" err="1" smtClean="0"/>
              <a:t>NHDSnapshot</a:t>
            </a:r>
            <a:r>
              <a:rPr lang="en-US" sz="2200" dirty="0" smtClean="0"/>
              <a:t> from which each feature originated:</a:t>
            </a:r>
          </a:p>
          <a:p>
            <a:pPr marL="0" lvl="2"/>
            <a:r>
              <a:rPr lang="en-US" sz="2200" dirty="0" err="1" smtClean="0"/>
              <a:t>NHDWaterbody</a:t>
            </a:r>
            <a:r>
              <a:rPr lang="en-US" sz="2200" dirty="0" smtClean="0"/>
              <a:t> or</a:t>
            </a:r>
            <a:r>
              <a:rPr lang="en-US" sz="2200" dirty="0"/>
              <a:t> </a:t>
            </a:r>
            <a:r>
              <a:rPr lang="en-US" sz="2200" dirty="0" err="1" smtClean="0"/>
              <a:t>NHDArea</a:t>
            </a:r>
            <a:endParaRPr lang="en-US" sz="2200" dirty="0" smtClean="0"/>
          </a:p>
          <a:p>
            <a:pPr marL="0" lvl="2"/>
            <a:endParaRPr lang="en-US" sz="2200" dirty="0">
              <a:solidFill>
                <a:srgbClr val="00B050"/>
              </a:solidFill>
            </a:endParaRPr>
          </a:p>
          <a:p>
            <a:pPr marL="342900" lvl="2" indent="-342900" algn="l">
              <a:buFont typeface="Arial" panose="020B0604020202020204" pitchFamily="34" charset="0"/>
              <a:buChar char="•"/>
            </a:pPr>
            <a:r>
              <a:rPr lang="en-US" sz="2200" dirty="0" smtClean="0"/>
              <a:t>Attribute “</a:t>
            </a:r>
            <a:r>
              <a:rPr lang="en-US" sz="2200" dirty="0" err="1" smtClean="0"/>
              <a:t>OnOffNet</a:t>
            </a:r>
            <a:r>
              <a:rPr lang="en-US" sz="2200" dirty="0" smtClean="0"/>
              <a:t>” - controls </a:t>
            </a:r>
            <a:r>
              <a:rPr lang="en-US" sz="2200" dirty="0"/>
              <a:t>how a </a:t>
            </a:r>
            <a:r>
              <a:rPr lang="en-US" sz="2200" dirty="0" err="1"/>
              <a:t>waterbody</a:t>
            </a:r>
            <a:r>
              <a:rPr lang="en-US" sz="2200" dirty="0"/>
              <a:t> is used </a:t>
            </a:r>
            <a:r>
              <a:rPr lang="en-US" sz="2200" dirty="0" smtClean="0"/>
              <a:t>in the </a:t>
            </a:r>
          </a:p>
          <a:p>
            <a:pPr marL="0" lvl="2" algn="l"/>
            <a:r>
              <a:rPr lang="en-US" sz="2200" dirty="0"/>
              <a:t> </a:t>
            </a:r>
            <a:r>
              <a:rPr lang="en-US" sz="2200" dirty="0" smtClean="0"/>
              <a:t>   hydrologic enforcement process</a:t>
            </a:r>
          </a:p>
          <a:p>
            <a:pPr marL="0" lvl="2"/>
            <a:endParaRPr lang="en-US" sz="1050" dirty="0">
              <a:solidFill>
                <a:srgbClr val="00B0F0"/>
              </a:solidFill>
            </a:endParaRPr>
          </a:p>
          <a:p>
            <a:pPr marL="0" lvl="2" algn="l"/>
            <a:r>
              <a:rPr lang="en-US" sz="2000" dirty="0">
                <a:solidFill>
                  <a:srgbClr val="00B0F0"/>
                </a:solidFill>
              </a:rPr>
              <a:t> </a:t>
            </a:r>
            <a:r>
              <a:rPr lang="en-US" sz="2000" dirty="0" smtClean="0">
                <a:solidFill>
                  <a:srgbClr val="00B0F0"/>
                </a:solidFill>
              </a:rPr>
              <a:t>         	             </a:t>
            </a:r>
            <a:r>
              <a:rPr lang="en-US" sz="2000" b="1" dirty="0" err="1" smtClean="0"/>
              <a:t>OnOffNet</a:t>
            </a:r>
            <a:r>
              <a:rPr lang="en-US" sz="2000" b="1" dirty="0" smtClean="0"/>
              <a:t> </a:t>
            </a:r>
            <a:r>
              <a:rPr lang="en-US" sz="2000" dirty="0"/>
              <a:t>  </a:t>
            </a:r>
            <a:r>
              <a:rPr lang="en-US" sz="2000" dirty="0" smtClean="0"/>
              <a:t>- On/Off </a:t>
            </a:r>
            <a:r>
              <a:rPr lang="en-US" sz="2000" dirty="0"/>
              <a:t>network flag </a:t>
            </a:r>
          </a:p>
          <a:p>
            <a:pPr marL="0" lvl="2" algn="l"/>
            <a:r>
              <a:rPr lang="en-US" sz="2000" dirty="0" smtClean="0"/>
              <a:t>		1 </a:t>
            </a:r>
            <a:r>
              <a:rPr lang="en-US" sz="2000" dirty="0"/>
              <a:t>= </a:t>
            </a:r>
            <a:r>
              <a:rPr lang="en-US" sz="2000" dirty="0" err="1" smtClean="0"/>
              <a:t>Waterbody</a:t>
            </a:r>
            <a:r>
              <a:rPr lang="en-US" sz="2000" dirty="0" smtClean="0"/>
              <a:t> is on network</a:t>
            </a:r>
            <a:r>
              <a:rPr lang="en-US" sz="2000" dirty="0"/>
              <a:t> </a:t>
            </a:r>
            <a:r>
              <a:rPr lang="en-US" sz="2000" dirty="0" smtClean="0"/>
              <a:t>(flattened, dropped</a:t>
            </a:r>
            <a:r>
              <a:rPr lang="en-US" sz="2000" dirty="0"/>
              <a:t>,</a:t>
            </a:r>
            <a:r>
              <a:rPr lang="en-US" sz="2000" dirty="0" smtClean="0"/>
              <a:t> 						         bathymetric gradient)</a:t>
            </a:r>
          </a:p>
          <a:p>
            <a:pPr marL="0" lvl="2" algn="l"/>
            <a:r>
              <a:rPr lang="en-US" sz="2000" dirty="0"/>
              <a:t>	</a:t>
            </a:r>
            <a:r>
              <a:rPr lang="en-US" sz="2000" dirty="0" smtClean="0"/>
              <a:t>	0 </a:t>
            </a:r>
            <a:r>
              <a:rPr lang="en-US" sz="2000" dirty="0"/>
              <a:t>= </a:t>
            </a:r>
            <a:r>
              <a:rPr lang="en-US" sz="2000" dirty="0" err="1" smtClean="0"/>
              <a:t>Waterbody</a:t>
            </a:r>
            <a:r>
              <a:rPr lang="en-US" sz="2000" dirty="0" smtClean="0"/>
              <a:t> </a:t>
            </a:r>
            <a:r>
              <a:rPr lang="en-US" sz="2000" dirty="0"/>
              <a:t>is </a:t>
            </a:r>
            <a:r>
              <a:rPr lang="en-US" sz="2000" dirty="0" smtClean="0"/>
              <a:t>off network (flattened, dropped)</a:t>
            </a:r>
          </a:p>
          <a:p>
            <a:pPr marL="0" lvl="2" algn="l"/>
            <a:endParaRPr lang="en-US" sz="2000" dirty="0"/>
          </a:p>
          <a:p>
            <a:pPr marL="342900" lvl="2" indent="-342900" algn="l">
              <a:buFont typeface="Arial" pitchFamily="34" charset="0"/>
              <a:buChar char="•"/>
            </a:pPr>
            <a:r>
              <a:rPr lang="en-US" sz="2000" dirty="0" smtClean="0"/>
              <a:t>Attribute </a:t>
            </a:r>
            <a:r>
              <a:rPr lang="en-US" sz="2000" b="1" dirty="0" err="1" smtClean="0"/>
              <a:t>Purpcode</a:t>
            </a:r>
            <a:r>
              <a:rPr lang="en-US" sz="2000" dirty="0" smtClean="0"/>
              <a:t> = 5  - identifies a lake feature that is closed. A sink is placed in the centroid of these features</a:t>
            </a:r>
          </a:p>
          <a:p>
            <a:pPr marL="0" lvl="2" algn="l"/>
            <a:endParaRPr lang="en-US" sz="2000" dirty="0"/>
          </a:p>
          <a:p>
            <a:pPr marL="342900" lvl="2" indent="-342900" algn="l">
              <a:buFont typeface="Arial" pitchFamily="34" charset="0"/>
              <a:buChar char="•"/>
            </a:pPr>
            <a:r>
              <a:rPr lang="en-US" sz="2000" dirty="0" smtClean="0"/>
              <a:t>	</a:t>
            </a:r>
            <a:r>
              <a:rPr lang="en-US" sz="2000" b="1" dirty="0" err="1" smtClean="0"/>
              <a:t>Fcode</a:t>
            </a:r>
            <a:r>
              <a:rPr lang="en-US" sz="2000" b="1" dirty="0" smtClean="0"/>
              <a:t> </a:t>
            </a:r>
            <a:r>
              <a:rPr lang="en-US" sz="2000" dirty="0" smtClean="0"/>
              <a:t>value identifies feature as a Playa – sinks are placed in the    		centroid of off network playa features</a:t>
            </a:r>
            <a:endParaRPr lang="en-US" sz="2000" dirty="0"/>
          </a:p>
          <a:p>
            <a:pPr marL="0" lvl="2"/>
            <a:endParaRPr lang="en-US" sz="2000" dirty="0" smtClean="0">
              <a:solidFill>
                <a:srgbClr val="00B0F0"/>
              </a:solidFill>
            </a:endParaRPr>
          </a:p>
          <a:p>
            <a:pPr marL="0" lvl="2"/>
            <a:endParaRPr lang="en-US" sz="2200" dirty="0">
              <a:solidFill>
                <a:srgbClr val="00B050"/>
              </a:solidFill>
            </a:endParaRPr>
          </a:p>
          <a:p>
            <a:pPr marL="0" lvl="2"/>
            <a:endParaRPr lang="en-US" sz="2200" dirty="0" smtClean="0">
              <a:solidFill>
                <a:srgbClr val="00B050"/>
              </a:solidFill>
            </a:endParaRPr>
          </a:p>
          <a:p>
            <a:pPr marL="914400" lvl="4"/>
            <a:endParaRPr lang="en-US" sz="2200" dirty="0">
              <a:solidFill>
                <a:srgbClr val="00B050"/>
              </a:solidFill>
            </a:endParaRPr>
          </a:p>
          <a:p>
            <a:pPr marL="914400" lvl="4"/>
            <a:endParaRPr lang="en-US" sz="2200" dirty="0">
              <a:solidFill>
                <a:srgbClr val="00B050"/>
              </a:solidFill>
            </a:endParaRPr>
          </a:p>
          <a:p>
            <a:pPr marL="342900" lvl="2" indent="-342900">
              <a:buFont typeface="Arial" panose="020B0604020202020204" pitchFamily="34" charset="0"/>
              <a:buChar char="•"/>
            </a:pPr>
            <a:endParaRPr lang="en-US" dirty="0" smtClean="0"/>
          </a:p>
          <a:p>
            <a:pPr marL="342900" lvl="2" indent="-342900">
              <a:buFont typeface="Arial" panose="020B0604020202020204" pitchFamily="34" charset="0"/>
              <a:buChar char="•"/>
            </a:pPr>
            <a:endParaRPr lang="en-US" sz="2200" dirty="0">
              <a:solidFill>
                <a:srgbClr val="00B050"/>
              </a:solidFill>
            </a:endParaRPr>
          </a:p>
          <a:p>
            <a:pPr marL="457200" lvl="3"/>
            <a:endParaRPr lang="en-US" sz="2200" dirty="0" smtClean="0">
              <a:solidFill>
                <a:srgbClr val="00B050"/>
              </a:solidFill>
            </a:endParaRPr>
          </a:p>
        </p:txBody>
      </p:sp>
      <p:sp>
        <p:nvSpPr>
          <p:cNvPr id="5" name="TextBox 4"/>
          <p:cNvSpPr txBox="1"/>
          <p:nvPr/>
        </p:nvSpPr>
        <p:spPr>
          <a:xfrm>
            <a:off x="58065" y="6471608"/>
            <a:ext cx="1442767" cy="307777"/>
          </a:xfrm>
          <a:prstGeom prst="rect">
            <a:avLst/>
          </a:prstGeom>
          <a:noFill/>
        </p:spPr>
        <p:txBody>
          <a:bodyPr wrap="none" rtlCol="0">
            <a:spAutoFit/>
          </a:bodyPr>
          <a:lstStyle/>
          <a:p>
            <a:r>
              <a:rPr lang="en-US" sz="1400" dirty="0" err="1" smtClean="0">
                <a:solidFill>
                  <a:schemeClr val="bg1"/>
                </a:solidFill>
              </a:rPr>
              <a:t>BurnWaterBody</a:t>
            </a:r>
            <a:endParaRPr lang="en-US" sz="1400" dirty="0">
              <a:solidFill>
                <a:schemeClr val="bg1"/>
              </a:solidFill>
            </a:endParaRPr>
          </a:p>
        </p:txBody>
      </p:sp>
    </p:spTree>
    <p:extLst>
      <p:ext uri="{BB962C8B-B14F-4D97-AF65-F5344CB8AC3E}">
        <p14:creationId xmlns:p14="http://schemas.microsoft.com/office/powerpoint/2010/main" val="95877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13</a:t>
            </a:fld>
            <a:endParaRPr lang="en-US"/>
          </a:p>
        </p:txBody>
      </p:sp>
      <p:sp>
        <p:nvSpPr>
          <p:cNvPr id="2" name="TextBox 1"/>
          <p:cNvSpPr txBox="1"/>
          <p:nvPr/>
        </p:nvSpPr>
        <p:spPr>
          <a:xfrm>
            <a:off x="0" y="15922"/>
            <a:ext cx="8839200" cy="646331"/>
          </a:xfrm>
          <a:prstGeom prst="rect">
            <a:avLst/>
          </a:prstGeom>
          <a:noFill/>
        </p:spPr>
        <p:txBody>
          <a:bodyPr wrap="square" rtlCol="0">
            <a:spAutoFit/>
          </a:bodyPr>
          <a:lstStyle/>
          <a:p>
            <a:r>
              <a:rPr lang="en-US" sz="3600" b="1" dirty="0" err="1" smtClean="0"/>
              <a:t>BurnAddWaterBody</a:t>
            </a:r>
            <a:endParaRPr lang="en-US" sz="2800" dirty="0"/>
          </a:p>
        </p:txBody>
      </p:sp>
      <p:sp>
        <p:nvSpPr>
          <p:cNvPr id="3" name="TextBox 2"/>
          <p:cNvSpPr txBox="1"/>
          <p:nvPr/>
        </p:nvSpPr>
        <p:spPr>
          <a:xfrm>
            <a:off x="381000" y="667940"/>
            <a:ext cx="8763000" cy="8963992"/>
          </a:xfrm>
          <a:prstGeom prst="rect">
            <a:avLst/>
          </a:prstGeom>
          <a:noFill/>
        </p:spPr>
        <p:txBody>
          <a:bodyPr wrap="square" rtlCol="0">
            <a:spAutoFit/>
          </a:bodyPr>
          <a:lstStyle/>
          <a:p>
            <a:pPr marL="342900" lvl="2" indent="-342900" algn="l">
              <a:buFont typeface="Arial" pitchFamily="34" charset="0"/>
              <a:buChar char="•"/>
            </a:pPr>
            <a:r>
              <a:rPr lang="en-US" sz="2200" dirty="0" smtClean="0"/>
              <a:t>Polygon feature class of </a:t>
            </a:r>
            <a:r>
              <a:rPr lang="en-US" sz="2200" dirty="0" err="1" smtClean="0"/>
              <a:t>waterbodies</a:t>
            </a:r>
            <a:r>
              <a:rPr lang="en-US" sz="2200" dirty="0" smtClean="0"/>
              <a:t> not included in the </a:t>
            </a:r>
            <a:r>
              <a:rPr lang="en-US" sz="2200" dirty="0" err="1" smtClean="0"/>
              <a:t>NHDSnapshot</a:t>
            </a:r>
            <a:endParaRPr lang="en-US" sz="2200" dirty="0"/>
          </a:p>
          <a:p>
            <a:pPr marL="342900" lvl="2" indent="-342900" algn="l">
              <a:buFont typeface="Arial" pitchFamily="34" charset="0"/>
              <a:buChar char="•"/>
            </a:pPr>
            <a:endParaRPr lang="en-US" sz="2200" dirty="0" smtClean="0"/>
          </a:p>
          <a:p>
            <a:pPr marL="342900" lvl="2" indent="-342900" algn="l">
              <a:buFont typeface="Arial" pitchFamily="34" charset="0"/>
              <a:buChar char="•"/>
            </a:pPr>
            <a:r>
              <a:rPr lang="en-US" sz="2200" dirty="0" smtClean="0"/>
              <a:t>Features can be from high-res NHD, international data, or other sources</a:t>
            </a:r>
          </a:p>
          <a:p>
            <a:pPr marL="0" lvl="2"/>
            <a:endParaRPr lang="en-US" sz="2200" dirty="0">
              <a:solidFill>
                <a:srgbClr val="00B050"/>
              </a:solidFill>
            </a:endParaRPr>
          </a:p>
          <a:p>
            <a:pPr marL="342900" lvl="2" indent="-342900" algn="l">
              <a:buFont typeface="Arial" panose="020B0604020202020204" pitchFamily="34" charset="0"/>
              <a:buChar char="•"/>
            </a:pPr>
            <a:r>
              <a:rPr lang="en-US" sz="2200" dirty="0" smtClean="0"/>
              <a:t>Attribute “</a:t>
            </a:r>
            <a:r>
              <a:rPr lang="en-US" sz="2200" dirty="0" err="1" smtClean="0"/>
              <a:t>OnOffNet</a:t>
            </a:r>
            <a:r>
              <a:rPr lang="en-US" sz="2200" dirty="0" smtClean="0"/>
              <a:t>” </a:t>
            </a:r>
            <a:r>
              <a:rPr lang="en-US" sz="2200" dirty="0"/>
              <a:t>controls how a </a:t>
            </a:r>
            <a:r>
              <a:rPr lang="en-US" sz="2200" dirty="0" err="1"/>
              <a:t>waterbody</a:t>
            </a:r>
            <a:r>
              <a:rPr lang="en-US" sz="2200" dirty="0"/>
              <a:t> is used </a:t>
            </a:r>
            <a:r>
              <a:rPr lang="en-US" sz="2200" dirty="0" smtClean="0"/>
              <a:t>in the </a:t>
            </a:r>
          </a:p>
          <a:p>
            <a:pPr marL="0" lvl="2" algn="l"/>
            <a:r>
              <a:rPr lang="en-US" sz="2200" dirty="0"/>
              <a:t> </a:t>
            </a:r>
            <a:r>
              <a:rPr lang="en-US" sz="2200" dirty="0" smtClean="0"/>
              <a:t>   hydrologic enforcement process</a:t>
            </a:r>
          </a:p>
          <a:p>
            <a:pPr marL="0" lvl="2"/>
            <a:endParaRPr lang="en-US" sz="1050" dirty="0">
              <a:solidFill>
                <a:srgbClr val="00B0F0"/>
              </a:solidFill>
            </a:endParaRPr>
          </a:p>
          <a:p>
            <a:pPr marL="0" lvl="2" algn="l"/>
            <a:r>
              <a:rPr lang="en-US" sz="2000" dirty="0">
                <a:solidFill>
                  <a:srgbClr val="00B0F0"/>
                </a:solidFill>
              </a:rPr>
              <a:t> </a:t>
            </a:r>
            <a:r>
              <a:rPr lang="en-US" sz="2000" dirty="0" smtClean="0">
                <a:solidFill>
                  <a:srgbClr val="00B0F0"/>
                </a:solidFill>
              </a:rPr>
              <a:t>         	             </a:t>
            </a:r>
            <a:r>
              <a:rPr lang="en-US" sz="2000" b="1" dirty="0" err="1" smtClean="0"/>
              <a:t>OnOffNet</a:t>
            </a:r>
            <a:r>
              <a:rPr lang="en-US" sz="2000" b="1" dirty="0" smtClean="0"/>
              <a:t> </a:t>
            </a:r>
            <a:r>
              <a:rPr lang="en-US" sz="2000" dirty="0"/>
              <a:t>– </a:t>
            </a:r>
            <a:r>
              <a:rPr lang="en-US" sz="2000" dirty="0" smtClean="0"/>
              <a:t>On/Off </a:t>
            </a:r>
            <a:r>
              <a:rPr lang="en-US" sz="2000" dirty="0"/>
              <a:t>network flag </a:t>
            </a:r>
          </a:p>
          <a:p>
            <a:pPr marL="0" lvl="2" algn="l"/>
            <a:r>
              <a:rPr lang="en-US" sz="2000" dirty="0" smtClean="0"/>
              <a:t>		1 </a:t>
            </a:r>
            <a:r>
              <a:rPr lang="en-US" sz="2000" dirty="0"/>
              <a:t>= </a:t>
            </a:r>
            <a:r>
              <a:rPr lang="en-US" sz="2000" dirty="0" err="1" smtClean="0"/>
              <a:t>Waterbody</a:t>
            </a:r>
            <a:r>
              <a:rPr lang="en-US" sz="2000" dirty="0" smtClean="0"/>
              <a:t> is on network</a:t>
            </a:r>
            <a:r>
              <a:rPr lang="en-US" sz="2000" dirty="0"/>
              <a:t> </a:t>
            </a:r>
            <a:r>
              <a:rPr lang="en-US" sz="2000" dirty="0" smtClean="0"/>
              <a:t>(flattened, dropped</a:t>
            </a:r>
            <a:r>
              <a:rPr lang="en-US" sz="2000" dirty="0"/>
              <a:t>,</a:t>
            </a:r>
            <a:r>
              <a:rPr lang="en-US" sz="2000" dirty="0" smtClean="0"/>
              <a:t> 						         bathymetric gradient)</a:t>
            </a:r>
          </a:p>
          <a:p>
            <a:pPr marL="0" lvl="2" algn="l"/>
            <a:r>
              <a:rPr lang="en-US" sz="2000" dirty="0"/>
              <a:t>	</a:t>
            </a:r>
            <a:r>
              <a:rPr lang="en-US" sz="2000" dirty="0" smtClean="0"/>
              <a:t>	0 </a:t>
            </a:r>
            <a:r>
              <a:rPr lang="en-US" sz="2000" dirty="0"/>
              <a:t>= </a:t>
            </a:r>
            <a:r>
              <a:rPr lang="en-US" sz="2000" dirty="0" err="1" smtClean="0"/>
              <a:t>Waterbody</a:t>
            </a:r>
            <a:r>
              <a:rPr lang="en-US" sz="2000" dirty="0" smtClean="0"/>
              <a:t> </a:t>
            </a:r>
            <a:r>
              <a:rPr lang="en-US" sz="2000" dirty="0"/>
              <a:t>is </a:t>
            </a:r>
            <a:r>
              <a:rPr lang="en-US" sz="2000" dirty="0" smtClean="0"/>
              <a:t>off network (flattened, dropped)</a:t>
            </a:r>
          </a:p>
          <a:p>
            <a:pPr marL="0" lvl="2" algn="l"/>
            <a:endParaRPr lang="en-US" sz="2000" dirty="0"/>
          </a:p>
          <a:p>
            <a:pPr marL="342900" lvl="2" indent="-342900" algn="l">
              <a:buFont typeface="Arial" pitchFamily="34" charset="0"/>
              <a:buChar char="•"/>
            </a:pPr>
            <a:r>
              <a:rPr lang="en-US" sz="2000" dirty="0" smtClean="0"/>
              <a:t>Attribute </a:t>
            </a:r>
            <a:r>
              <a:rPr lang="en-US" sz="2000" b="1" dirty="0" err="1" smtClean="0"/>
              <a:t>Purpcode</a:t>
            </a:r>
            <a:r>
              <a:rPr lang="en-US" sz="2000" dirty="0" smtClean="0"/>
              <a:t> = 4  - identifies a lake feature that is closed.  A sink is placed in the centroid of these features</a:t>
            </a:r>
          </a:p>
          <a:p>
            <a:pPr marL="0" lvl="2" algn="l"/>
            <a:endParaRPr lang="en-US" sz="2000" dirty="0"/>
          </a:p>
          <a:p>
            <a:pPr marL="342900" lvl="2" indent="-342900" algn="l">
              <a:buFont typeface="Arial" pitchFamily="34" charset="0"/>
              <a:buChar char="•"/>
            </a:pPr>
            <a:r>
              <a:rPr lang="en-US" sz="2000" dirty="0" smtClean="0"/>
              <a:t>	       </a:t>
            </a:r>
            <a:r>
              <a:rPr lang="en-US" sz="2000" b="1" dirty="0" err="1" smtClean="0"/>
              <a:t>Purpcode</a:t>
            </a:r>
            <a:r>
              <a:rPr lang="en-US" sz="2000" b="1" dirty="0" smtClean="0"/>
              <a:t> = 8  -  </a:t>
            </a:r>
            <a:r>
              <a:rPr lang="en-US" sz="2000" dirty="0" smtClean="0"/>
              <a:t>value identifies feature as a Playa – sinks are</a:t>
            </a:r>
          </a:p>
          <a:p>
            <a:pPr marL="0" lvl="2" algn="l"/>
            <a:r>
              <a:rPr lang="en-US" sz="2000" dirty="0"/>
              <a:t>	</a:t>
            </a:r>
            <a:r>
              <a:rPr lang="en-US" sz="2000" dirty="0" smtClean="0"/>
              <a:t>		 placed in the  centroid of off network playa features</a:t>
            </a:r>
            <a:endParaRPr lang="en-US" sz="2000" dirty="0"/>
          </a:p>
          <a:p>
            <a:pPr marL="0" lvl="2"/>
            <a:endParaRPr lang="en-US" sz="2000" dirty="0" smtClean="0">
              <a:solidFill>
                <a:srgbClr val="00B0F0"/>
              </a:solidFill>
            </a:endParaRPr>
          </a:p>
          <a:p>
            <a:pPr marL="0" lvl="2"/>
            <a:endParaRPr lang="en-US" sz="2200" dirty="0">
              <a:solidFill>
                <a:srgbClr val="00B050"/>
              </a:solidFill>
            </a:endParaRPr>
          </a:p>
          <a:p>
            <a:pPr marL="0" lvl="2"/>
            <a:endParaRPr lang="en-US" sz="2200" dirty="0" smtClean="0">
              <a:solidFill>
                <a:srgbClr val="00B050"/>
              </a:solidFill>
            </a:endParaRPr>
          </a:p>
          <a:p>
            <a:pPr marL="914400" lvl="4"/>
            <a:endParaRPr lang="en-US" sz="2200" dirty="0">
              <a:solidFill>
                <a:srgbClr val="00B050"/>
              </a:solidFill>
            </a:endParaRPr>
          </a:p>
          <a:p>
            <a:pPr marL="914400" lvl="4"/>
            <a:endParaRPr lang="en-US" sz="2200" dirty="0">
              <a:solidFill>
                <a:srgbClr val="00B050"/>
              </a:solidFill>
            </a:endParaRPr>
          </a:p>
          <a:p>
            <a:pPr marL="342900" lvl="2" indent="-342900">
              <a:buFont typeface="Arial" panose="020B0604020202020204" pitchFamily="34" charset="0"/>
              <a:buChar char="•"/>
            </a:pPr>
            <a:endParaRPr lang="en-US" dirty="0" smtClean="0"/>
          </a:p>
          <a:p>
            <a:pPr marL="342900" lvl="2" indent="-342900">
              <a:buFont typeface="Arial" panose="020B0604020202020204" pitchFamily="34" charset="0"/>
              <a:buChar char="•"/>
            </a:pPr>
            <a:endParaRPr lang="en-US" sz="2200" dirty="0">
              <a:solidFill>
                <a:srgbClr val="00B050"/>
              </a:solidFill>
            </a:endParaRPr>
          </a:p>
          <a:p>
            <a:pPr marL="457200" lvl="3"/>
            <a:endParaRPr lang="en-US" sz="2200" dirty="0" smtClean="0">
              <a:solidFill>
                <a:srgbClr val="00B050"/>
              </a:solidFill>
            </a:endParaRPr>
          </a:p>
        </p:txBody>
      </p:sp>
      <p:sp>
        <p:nvSpPr>
          <p:cNvPr id="5" name="TextBox 4"/>
          <p:cNvSpPr txBox="1"/>
          <p:nvPr/>
        </p:nvSpPr>
        <p:spPr>
          <a:xfrm>
            <a:off x="76200" y="6471608"/>
            <a:ext cx="1761764" cy="307777"/>
          </a:xfrm>
          <a:prstGeom prst="rect">
            <a:avLst/>
          </a:prstGeom>
          <a:noFill/>
        </p:spPr>
        <p:txBody>
          <a:bodyPr wrap="none" rtlCol="0">
            <a:spAutoFit/>
          </a:bodyPr>
          <a:lstStyle/>
          <a:p>
            <a:r>
              <a:rPr lang="en-US" sz="1400" dirty="0" err="1" smtClean="0">
                <a:solidFill>
                  <a:schemeClr val="bg1"/>
                </a:solidFill>
              </a:rPr>
              <a:t>BurnAddWaterBody</a:t>
            </a:r>
            <a:endParaRPr lang="en-US" sz="1400" dirty="0">
              <a:solidFill>
                <a:schemeClr val="bg1"/>
              </a:solidFill>
            </a:endParaRPr>
          </a:p>
        </p:txBody>
      </p:sp>
    </p:spTree>
    <p:extLst>
      <p:ext uri="{BB962C8B-B14F-4D97-AF65-F5344CB8AC3E}">
        <p14:creationId xmlns:p14="http://schemas.microsoft.com/office/powerpoint/2010/main" val="3124110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14</a:t>
            </a:fld>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93" r="3486"/>
          <a:stretch/>
        </p:blipFill>
        <p:spPr bwMode="auto">
          <a:xfrm>
            <a:off x="0" y="0"/>
            <a:ext cx="9144000" cy="63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9000" y="4114800"/>
            <a:ext cx="3886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smtClean="0">
                <a:solidFill>
                  <a:schemeClr val="tx1"/>
                </a:solidFill>
              </a:rPr>
              <a:t>Two isolated (off network) ponds</a:t>
            </a:r>
            <a:endParaRPr lang="en-US" dirty="0">
              <a:solidFill>
                <a:schemeClr val="tx1"/>
              </a:solidFill>
            </a:endParaRPr>
          </a:p>
        </p:txBody>
      </p:sp>
      <p:cxnSp>
        <p:nvCxnSpPr>
          <p:cNvPr id="5" name="Straight Arrow Connector 4"/>
          <p:cNvCxnSpPr>
            <a:stCxn id="2" idx="0"/>
          </p:cNvCxnSpPr>
          <p:nvPr/>
        </p:nvCxnSpPr>
        <p:spPr>
          <a:xfrm flipV="1">
            <a:off x="5372100" y="3048000"/>
            <a:ext cx="0" cy="1066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819400" y="2971800"/>
            <a:ext cx="609600" cy="11430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922" y="6563168"/>
            <a:ext cx="3161122" cy="307777"/>
          </a:xfrm>
          <a:prstGeom prst="rect">
            <a:avLst/>
          </a:prstGeom>
          <a:noFill/>
        </p:spPr>
        <p:txBody>
          <a:bodyPr wrap="none" rtlCol="0">
            <a:spAutoFit/>
          </a:bodyPr>
          <a:lstStyle/>
          <a:p>
            <a:r>
              <a:rPr lang="en-US" sz="1400" dirty="0" smtClean="0">
                <a:solidFill>
                  <a:schemeClr val="bg1"/>
                </a:solidFill>
              </a:rPr>
              <a:t>Off Network ponds in </a:t>
            </a:r>
            <a:r>
              <a:rPr lang="en-US" sz="1400" dirty="0" err="1" smtClean="0">
                <a:solidFill>
                  <a:schemeClr val="bg1"/>
                </a:solidFill>
              </a:rPr>
              <a:t>BurnWaterBody</a:t>
            </a:r>
            <a:endParaRPr lang="en-US" sz="1400" dirty="0">
              <a:solidFill>
                <a:schemeClr val="bg1"/>
              </a:solidFill>
            </a:endParaRPr>
          </a:p>
        </p:txBody>
      </p:sp>
    </p:spTree>
    <p:extLst>
      <p:ext uri="{BB962C8B-B14F-4D97-AF65-F5344CB8AC3E}">
        <p14:creationId xmlns:p14="http://schemas.microsoft.com/office/powerpoint/2010/main" val="833347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15</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03979" y="3810000"/>
            <a:ext cx="38862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smtClean="0">
                <a:solidFill>
                  <a:schemeClr val="tx1"/>
                </a:solidFill>
              </a:rPr>
              <a:t>Two isolated (off network) ponds.  Elevation cells in polygon flattened, dropped and filled to the height of the lowest surrounding elevation cell </a:t>
            </a:r>
            <a:endParaRPr lang="en-US" dirty="0">
              <a:solidFill>
                <a:schemeClr val="tx1"/>
              </a:solidFill>
            </a:endParaRPr>
          </a:p>
        </p:txBody>
      </p:sp>
      <p:cxnSp>
        <p:nvCxnSpPr>
          <p:cNvPr id="7" name="Straight Arrow Connector 6"/>
          <p:cNvCxnSpPr>
            <a:stCxn id="6" idx="0"/>
          </p:cNvCxnSpPr>
          <p:nvPr/>
        </p:nvCxnSpPr>
        <p:spPr>
          <a:xfrm flipV="1">
            <a:off x="5347079" y="3048000"/>
            <a:ext cx="0" cy="7620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819400" y="2971800"/>
            <a:ext cx="609600" cy="11430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922" y="6563168"/>
            <a:ext cx="3161122" cy="307777"/>
          </a:xfrm>
          <a:prstGeom prst="rect">
            <a:avLst/>
          </a:prstGeom>
          <a:noFill/>
        </p:spPr>
        <p:txBody>
          <a:bodyPr wrap="none" rtlCol="0">
            <a:spAutoFit/>
          </a:bodyPr>
          <a:lstStyle/>
          <a:p>
            <a:r>
              <a:rPr lang="en-US" sz="1400" dirty="0" smtClean="0">
                <a:solidFill>
                  <a:schemeClr val="bg1"/>
                </a:solidFill>
              </a:rPr>
              <a:t>Off Network ponds in </a:t>
            </a:r>
            <a:r>
              <a:rPr lang="en-US" sz="1400" dirty="0" err="1" smtClean="0">
                <a:solidFill>
                  <a:schemeClr val="bg1"/>
                </a:solidFill>
              </a:rPr>
              <a:t>BurnWaterBody</a:t>
            </a:r>
            <a:endParaRPr lang="en-US" sz="1400" dirty="0">
              <a:solidFill>
                <a:schemeClr val="bg1"/>
              </a:solidFill>
            </a:endParaRPr>
          </a:p>
        </p:txBody>
      </p:sp>
    </p:spTree>
    <p:extLst>
      <p:ext uri="{BB962C8B-B14F-4D97-AF65-F5344CB8AC3E}">
        <p14:creationId xmlns:p14="http://schemas.microsoft.com/office/powerpoint/2010/main" val="3416725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16</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527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3930134"/>
            <a:ext cx="1838966" cy="369332"/>
          </a:xfrm>
          <a:prstGeom prst="rect">
            <a:avLst/>
          </a:prstGeom>
          <a:solidFill>
            <a:schemeClr val="bg1"/>
          </a:solidFill>
          <a:ln>
            <a:solidFill>
              <a:schemeClr val="bg1"/>
            </a:solidFill>
          </a:ln>
        </p:spPr>
        <p:txBody>
          <a:bodyPr wrap="none" rtlCol="0">
            <a:spAutoFit/>
          </a:bodyPr>
          <a:lstStyle/>
          <a:p>
            <a:r>
              <a:rPr lang="en-US" dirty="0" smtClean="0"/>
              <a:t>Networked lake </a:t>
            </a:r>
            <a:endParaRPr lang="en-US" dirty="0"/>
          </a:p>
        </p:txBody>
      </p:sp>
      <p:cxnSp>
        <p:nvCxnSpPr>
          <p:cNvPr id="5" name="Straight Arrow Connector 4"/>
          <p:cNvCxnSpPr/>
          <p:nvPr/>
        </p:nvCxnSpPr>
        <p:spPr>
          <a:xfrm flipV="1">
            <a:off x="4567237" y="3930134"/>
            <a:ext cx="614363" cy="1846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563168"/>
            <a:ext cx="2915927" cy="307777"/>
          </a:xfrm>
          <a:prstGeom prst="rect">
            <a:avLst/>
          </a:prstGeom>
          <a:noFill/>
        </p:spPr>
        <p:txBody>
          <a:bodyPr wrap="none" rtlCol="0">
            <a:spAutoFit/>
          </a:bodyPr>
          <a:lstStyle/>
          <a:p>
            <a:r>
              <a:rPr lang="en-US" sz="1400" dirty="0" smtClean="0">
                <a:solidFill>
                  <a:schemeClr val="bg1"/>
                </a:solidFill>
              </a:rPr>
              <a:t>Networked lake in </a:t>
            </a:r>
            <a:r>
              <a:rPr lang="en-US" sz="1400" dirty="0" err="1" smtClean="0">
                <a:solidFill>
                  <a:schemeClr val="bg1"/>
                </a:solidFill>
              </a:rPr>
              <a:t>BurnWaterBody</a:t>
            </a:r>
            <a:endParaRPr lang="en-US" sz="1400" dirty="0">
              <a:solidFill>
                <a:schemeClr val="bg1"/>
              </a:solidFill>
            </a:endParaRPr>
          </a:p>
        </p:txBody>
      </p:sp>
    </p:spTree>
    <p:extLst>
      <p:ext uri="{BB962C8B-B14F-4D97-AF65-F5344CB8AC3E}">
        <p14:creationId xmlns:p14="http://schemas.microsoft.com/office/powerpoint/2010/main" val="352656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17</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9447"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297269"/>
            <a:ext cx="9506992" cy="646331"/>
          </a:xfrm>
          <a:prstGeom prst="rect">
            <a:avLst/>
          </a:prstGeom>
          <a:noFill/>
        </p:spPr>
        <p:txBody>
          <a:bodyPr wrap="square" rtlCol="0">
            <a:spAutoFit/>
          </a:bodyPr>
          <a:lstStyle/>
          <a:p>
            <a:pPr algn="l"/>
            <a:r>
              <a:rPr lang="en-US" dirty="0" smtClean="0"/>
              <a:t>Elevation cells within a networked lake – creates a sloping gradient from the edge of the shorelines to “burned” in artificial path stream cells within it</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810000"/>
            <a:ext cx="24082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563168"/>
            <a:ext cx="2915927" cy="307777"/>
          </a:xfrm>
          <a:prstGeom prst="rect">
            <a:avLst/>
          </a:prstGeom>
          <a:noFill/>
        </p:spPr>
        <p:txBody>
          <a:bodyPr wrap="none" rtlCol="0">
            <a:spAutoFit/>
          </a:bodyPr>
          <a:lstStyle/>
          <a:p>
            <a:r>
              <a:rPr lang="en-US" sz="1400" dirty="0" smtClean="0">
                <a:solidFill>
                  <a:schemeClr val="bg1"/>
                </a:solidFill>
              </a:rPr>
              <a:t>Networked lake in </a:t>
            </a:r>
            <a:r>
              <a:rPr lang="en-US" sz="1400" dirty="0" err="1" smtClean="0">
                <a:solidFill>
                  <a:schemeClr val="bg1"/>
                </a:solidFill>
              </a:rPr>
              <a:t>BurnWaterBody</a:t>
            </a:r>
            <a:endParaRPr lang="en-US" sz="1400" dirty="0">
              <a:solidFill>
                <a:schemeClr val="bg1"/>
              </a:solidFill>
            </a:endParaRPr>
          </a:p>
        </p:txBody>
      </p:sp>
    </p:spTree>
    <p:extLst>
      <p:ext uri="{BB962C8B-B14F-4D97-AF65-F5344CB8AC3E}">
        <p14:creationId xmlns:p14="http://schemas.microsoft.com/office/powerpoint/2010/main" val="4052125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18</a:t>
            </a:fld>
            <a:endParaRPr lang="en-US"/>
          </a:p>
        </p:txBody>
      </p:sp>
      <p:sp>
        <p:nvSpPr>
          <p:cNvPr id="5" name="TextBox 4"/>
          <p:cNvSpPr txBox="1"/>
          <p:nvPr/>
        </p:nvSpPr>
        <p:spPr>
          <a:xfrm>
            <a:off x="23417" y="2275"/>
            <a:ext cx="8891983" cy="646331"/>
          </a:xfrm>
          <a:prstGeom prst="rect">
            <a:avLst/>
          </a:prstGeom>
          <a:noFill/>
        </p:spPr>
        <p:txBody>
          <a:bodyPr wrap="square" rtlCol="0">
            <a:spAutoFit/>
          </a:bodyPr>
          <a:lstStyle/>
          <a:p>
            <a:r>
              <a:rPr lang="en-US" sz="3600" b="1" dirty="0" err="1" smtClean="0"/>
              <a:t>Sink.shp</a:t>
            </a:r>
            <a:r>
              <a:rPr lang="en-US" sz="3600" dirty="0" smtClean="0"/>
              <a:t> – </a:t>
            </a:r>
            <a:r>
              <a:rPr lang="en-US" sz="2800" dirty="0" smtClean="0"/>
              <a:t>Point feature class</a:t>
            </a:r>
            <a:endParaRPr lang="en-US" sz="2800" dirty="0"/>
          </a:p>
        </p:txBody>
      </p:sp>
      <p:sp>
        <p:nvSpPr>
          <p:cNvPr id="6" name="Rectangle 5"/>
          <p:cNvSpPr/>
          <p:nvPr/>
        </p:nvSpPr>
        <p:spPr>
          <a:xfrm>
            <a:off x="990600" y="648606"/>
            <a:ext cx="8382000" cy="6247864"/>
          </a:xfrm>
          <a:prstGeom prst="rect">
            <a:avLst/>
          </a:prstGeom>
        </p:spPr>
        <p:txBody>
          <a:bodyPr wrap="square">
            <a:spAutoFit/>
          </a:bodyPr>
          <a:lstStyle/>
          <a:p>
            <a:pPr marL="342900" lvl="3" indent="-342900" algn="l">
              <a:buFont typeface="Arial" panose="020B0604020202020204" pitchFamily="34" charset="0"/>
              <a:buChar char="•"/>
            </a:pPr>
            <a:r>
              <a:rPr lang="en-US" sz="2200" dirty="0"/>
              <a:t>Attribute “</a:t>
            </a:r>
            <a:r>
              <a:rPr lang="en-US" sz="2200" dirty="0" smtClean="0"/>
              <a:t>BURN” </a:t>
            </a:r>
            <a:r>
              <a:rPr lang="en-US" sz="2200" dirty="0"/>
              <a:t>is used to determine whether the point is used as a sink in </a:t>
            </a:r>
            <a:r>
              <a:rPr lang="en-US" sz="2200" dirty="0" smtClean="0"/>
              <a:t>hydro-enforcement.  A sink will always be hydro-enforced unless the “Burn” attribute is set to NO. </a:t>
            </a:r>
          </a:p>
          <a:p>
            <a:pPr marL="800100" lvl="4" indent="-342900" algn="l">
              <a:buFont typeface="Arial" panose="020B0604020202020204" pitchFamily="34" charset="0"/>
              <a:buChar char="•"/>
            </a:pPr>
            <a:r>
              <a:rPr lang="en-US" dirty="0"/>
              <a:t>During the hydro-enforcement fill process, areas that drain to sinks do not fill up and spill into down-gradient areas</a:t>
            </a:r>
            <a:r>
              <a:rPr lang="en-US" dirty="0" smtClean="0"/>
              <a:t>.</a:t>
            </a:r>
            <a:endParaRPr lang="en-US" dirty="0"/>
          </a:p>
          <a:p>
            <a:pPr marL="0" lvl="3" algn="l"/>
            <a:endParaRPr lang="en-US" sz="2200" dirty="0"/>
          </a:p>
          <a:p>
            <a:pPr marL="342900" lvl="3" indent="-342900" algn="l">
              <a:buFont typeface="Arial" panose="020B0604020202020204" pitchFamily="34" charset="0"/>
              <a:buChar char="•"/>
            </a:pPr>
            <a:r>
              <a:rPr lang="en-US" sz="2200" dirty="0" smtClean="0"/>
              <a:t>Attribute “CATCHMENT”</a:t>
            </a:r>
            <a:r>
              <a:rPr lang="en-US" sz="2200" dirty="0"/>
              <a:t> is used to determine whether the point is used as a </a:t>
            </a:r>
            <a:r>
              <a:rPr lang="en-US" sz="2200" dirty="0" smtClean="0"/>
              <a:t>source for catchment delineation.  Catchment </a:t>
            </a:r>
            <a:r>
              <a:rPr lang="en-US" sz="2200" dirty="0"/>
              <a:t>= </a:t>
            </a:r>
            <a:r>
              <a:rPr lang="en-US" sz="2200" dirty="0" smtClean="0"/>
              <a:t>“N” (no) – </a:t>
            </a:r>
            <a:r>
              <a:rPr lang="en-US" sz="2200" dirty="0"/>
              <a:t>the point will </a:t>
            </a:r>
            <a:r>
              <a:rPr lang="en-US" sz="2200" dirty="0" smtClean="0"/>
              <a:t>not be </a:t>
            </a:r>
            <a:r>
              <a:rPr lang="en-US" sz="2200" dirty="0"/>
              <a:t>used </a:t>
            </a:r>
            <a:r>
              <a:rPr lang="en-US" sz="2200" dirty="0" smtClean="0"/>
              <a:t>to create a catchment</a:t>
            </a:r>
          </a:p>
          <a:p>
            <a:pPr marL="342900" lvl="3" indent="-342900" algn="l">
              <a:buFont typeface="Arial" panose="020B0604020202020204" pitchFamily="34" charset="0"/>
              <a:buChar char="•"/>
            </a:pPr>
            <a:endParaRPr lang="en-US" sz="2200" dirty="0"/>
          </a:p>
          <a:p>
            <a:pPr marL="342900" lvl="3" indent="-342900" algn="l">
              <a:spcAft>
                <a:spcPts val="600"/>
              </a:spcAft>
              <a:buFont typeface="Arial" panose="020B0604020202020204" pitchFamily="34" charset="0"/>
              <a:buChar char="•"/>
            </a:pPr>
            <a:r>
              <a:rPr lang="en-US" sz="2200" dirty="0" smtClean="0"/>
              <a:t>Attribute “</a:t>
            </a:r>
            <a:r>
              <a:rPr lang="en-US" sz="2200" dirty="0" err="1" smtClean="0"/>
              <a:t>PurpCode</a:t>
            </a:r>
            <a:r>
              <a:rPr lang="en-US" sz="2200" dirty="0" smtClean="0"/>
              <a:t>” is used to identify the purpose of the feature.  Examples include:</a:t>
            </a:r>
          </a:p>
          <a:p>
            <a:pPr marL="800100" lvl="4" indent="-342900" algn="l">
              <a:spcAft>
                <a:spcPts val="600"/>
              </a:spcAft>
              <a:buFont typeface="Arial" panose="020B0604020202020204" pitchFamily="34" charset="0"/>
              <a:buChar char="•"/>
            </a:pPr>
            <a:r>
              <a:rPr lang="en-US" sz="2000" dirty="0" smtClean="0"/>
              <a:t>Sinks at network ends, where the mapped surface water ends</a:t>
            </a:r>
          </a:p>
          <a:p>
            <a:pPr marL="800100" lvl="4" indent="-342900" algn="l">
              <a:spcAft>
                <a:spcPts val="600"/>
              </a:spcAft>
              <a:buFont typeface="Arial" panose="020B0604020202020204" pitchFamily="34" charset="0"/>
              <a:buChar char="•"/>
            </a:pPr>
            <a:r>
              <a:rPr lang="en-US" sz="2000" dirty="0" smtClean="0"/>
              <a:t>Sinks at low points in closed watersheds (HUC12) that lack mapped stream features</a:t>
            </a:r>
          </a:p>
          <a:p>
            <a:pPr marL="800100" lvl="4" indent="-342900" algn="l">
              <a:spcAft>
                <a:spcPts val="600"/>
              </a:spcAft>
              <a:buFont typeface="Arial" panose="020B0604020202020204" pitchFamily="34" charset="0"/>
              <a:buChar char="•"/>
            </a:pPr>
            <a:r>
              <a:rPr lang="en-US" sz="2000" dirty="0" smtClean="0"/>
              <a:t>Sinks at playas (dried lake beds) or closed lakes</a:t>
            </a:r>
            <a:endParaRPr lang="en-US" sz="2000" dirty="0"/>
          </a:p>
          <a:p>
            <a:pPr marL="342900" lvl="3" indent="-342900" algn="l">
              <a:buFont typeface="Arial" panose="020B0604020202020204" pitchFamily="34" charset="0"/>
              <a:buChar char="•"/>
            </a:pPr>
            <a:endParaRPr lang="en-US" sz="2200" dirty="0"/>
          </a:p>
        </p:txBody>
      </p:sp>
      <p:sp>
        <p:nvSpPr>
          <p:cNvPr id="7" name="TextBox 6"/>
          <p:cNvSpPr txBox="1"/>
          <p:nvPr/>
        </p:nvSpPr>
        <p:spPr>
          <a:xfrm>
            <a:off x="152400" y="6460529"/>
            <a:ext cx="534122" cy="307777"/>
          </a:xfrm>
          <a:prstGeom prst="rect">
            <a:avLst/>
          </a:prstGeom>
          <a:noFill/>
        </p:spPr>
        <p:txBody>
          <a:bodyPr wrap="none" rtlCol="0">
            <a:spAutoFit/>
          </a:bodyPr>
          <a:lstStyle/>
          <a:p>
            <a:r>
              <a:rPr lang="en-US" sz="1400" dirty="0" smtClean="0">
                <a:solidFill>
                  <a:schemeClr val="bg1"/>
                </a:solidFill>
              </a:rPr>
              <a:t>Sink</a:t>
            </a:r>
            <a:endParaRPr lang="en-US" sz="1400" dirty="0">
              <a:solidFill>
                <a:schemeClr val="bg1"/>
              </a:solidFill>
            </a:endParaRPr>
          </a:p>
        </p:txBody>
      </p:sp>
    </p:spTree>
    <p:extLst>
      <p:ext uri="{BB962C8B-B14F-4D97-AF65-F5344CB8AC3E}">
        <p14:creationId xmlns:p14="http://schemas.microsoft.com/office/powerpoint/2010/main" val="2777392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Objectives</a:t>
            </a:r>
            <a:endParaRPr lang="en-US" dirty="0"/>
          </a:p>
        </p:txBody>
      </p:sp>
      <p:sp>
        <p:nvSpPr>
          <p:cNvPr id="3" name="Content Placeholder 2"/>
          <p:cNvSpPr>
            <a:spLocks noGrp="1"/>
          </p:cNvSpPr>
          <p:nvPr>
            <p:ph idx="1"/>
          </p:nvPr>
        </p:nvSpPr>
        <p:spPr/>
        <p:txBody>
          <a:bodyPr/>
          <a:lstStyle/>
          <a:p>
            <a:r>
              <a:rPr lang="en-US" smtClean="0"/>
              <a:t>Describe how the Burn Component datasets serve as feature level metadata for the hydro-enforcement and catchment delineation process</a:t>
            </a:r>
          </a:p>
          <a:p>
            <a:endParaRPr lang="en-US" smtClean="0"/>
          </a:p>
          <a:p>
            <a:r>
              <a:rPr lang="en-US" smtClean="0"/>
              <a:t>Identify a limitation with the use of BurnLineEvent</a:t>
            </a:r>
          </a:p>
          <a:p>
            <a:endParaRPr lang="en-US" dirty="0"/>
          </a:p>
        </p:txBody>
      </p:sp>
      <p:sp>
        <p:nvSpPr>
          <p:cNvPr id="4" name="Slide Number Placeholder 3"/>
          <p:cNvSpPr>
            <a:spLocks noGrp="1"/>
          </p:cNvSpPr>
          <p:nvPr>
            <p:ph type="sldNum" sz="quarter" idx="12"/>
          </p:nvPr>
        </p:nvSpPr>
        <p:spPr/>
        <p:txBody>
          <a:bodyPr/>
          <a:lstStyle/>
          <a:p>
            <a:fld id="{50467345-B212-4AC2-B193-99D06989F507}" type="slidenum">
              <a:rPr lang="en-US" smtClean="0"/>
              <a:pPr/>
              <a:t>1</a:t>
            </a:fld>
            <a:endParaRPr lang="en-US"/>
          </a:p>
        </p:txBody>
      </p:sp>
      <p:sp>
        <p:nvSpPr>
          <p:cNvPr id="5" name="Rectangle 4"/>
          <p:cNvSpPr/>
          <p:nvPr/>
        </p:nvSpPr>
        <p:spPr>
          <a:xfrm>
            <a:off x="0" y="6500932"/>
            <a:ext cx="1021433" cy="307777"/>
          </a:xfrm>
          <a:prstGeom prst="rect">
            <a:avLst/>
          </a:prstGeom>
        </p:spPr>
        <p:txBody>
          <a:bodyPr wrap="none">
            <a:spAutoFit/>
          </a:bodyPr>
          <a:lstStyle/>
          <a:p>
            <a:pPr algn="l"/>
            <a:r>
              <a:rPr lang="en-US" altLang="en-US" sz="1400" dirty="0" smtClean="0">
                <a:solidFill>
                  <a:schemeClr val="bg1"/>
                </a:solidFill>
                <a:latin typeface="Arial" panose="020B0604020202020204" pitchFamily="34" charset="0"/>
                <a:cs typeface="Arial" panose="020B0604020202020204" pitchFamily="34" charset="0"/>
              </a:rPr>
              <a:t>Objectives</a:t>
            </a:r>
            <a:endParaRPr lang="en-US" altLang="en-US" sz="1400" i="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941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Wall.shp – line feature class</a:t>
            </a:r>
            <a:endParaRPr lang="en-US" dirty="0"/>
          </a:p>
        </p:txBody>
      </p:sp>
      <p:sp>
        <p:nvSpPr>
          <p:cNvPr id="3" name="Content Placeholder 2"/>
          <p:cNvSpPr>
            <a:spLocks noGrp="1"/>
          </p:cNvSpPr>
          <p:nvPr>
            <p:ph idx="1"/>
          </p:nvPr>
        </p:nvSpPr>
        <p:spPr/>
        <p:txBody>
          <a:bodyPr>
            <a:normAutofit fontScale="92500" lnSpcReduction="20000"/>
          </a:bodyPr>
          <a:lstStyle/>
          <a:p>
            <a:pPr marL="109728" indent="0">
              <a:buNone/>
            </a:pPr>
            <a:r>
              <a:rPr lang="en-US" sz="2800" dirty="0"/>
              <a:t>Locations of watershed divides used for hydro-enforcement.</a:t>
            </a:r>
          </a:p>
          <a:p>
            <a:endParaRPr lang="en-US" dirty="0" smtClean="0"/>
          </a:p>
          <a:p>
            <a:r>
              <a:rPr lang="en-US" dirty="0" smtClean="0"/>
              <a:t>Watershed Boundary Dataset (WBD) HUC12 divides are used as “walls”</a:t>
            </a:r>
          </a:p>
          <a:p>
            <a:endParaRPr lang="en-US" dirty="0" smtClean="0"/>
          </a:p>
          <a:p>
            <a:r>
              <a:rPr lang="en-US" dirty="0" smtClean="0"/>
              <a:t>Can include international sources of drainage divides for areas in Mexico and Canada</a:t>
            </a:r>
          </a:p>
          <a:p>
            <a:endParaRPr lang="en-US" dirty="0" smtClean="0"/>
          </a:p>
          <a:p>
            <a:r>
              <a:rPr lang="en-US" dirty="0" smtClean="0"/>
              <a:t>Walls are used during hydro-enforcement to direct the modeled drainage (overland flow) away from the known watershed divides.</a:t>
            </a:r>
          </a:p>
          <a:p>
            <a:endParaRPr lang="en-US" dirty="0"/>
          </a:p>
        </p:txBody>
      </p:sp>
      <p:sp>
        <p:nvSpPr>
          <p:cNvPr id="4" name="Slide Number Placeholder 3"/>
          <p:cNvSpPr>
            <a:spLocks noGrp="1"/>
          </p:cNvSpPr>
          <p:nvPr>
            <p:ph type="sldNum" sz="quarter" idx="12"/>
          </p:nvPr>
        </p:nvSpPr>
        <p:spPr/>
        <p:txBody>
          <a:bodyPr/>
          <a:lstStyle/>
          <a:p>
            <a:fld id="{50467345-B212-4AC2-B193-99D06989F507}" type="slidenum">
              <a:rPr lang="en-US" smtClean="0"/>
              <a:pPr/>
              <a:t>19</a:t>
            </a:fld>
            <a:endParaRPr lang="en-US"/>
          </a:p>
        </p:txBody>
      </p:sp>
      <p:sp>
        <p:nvSpPr>
          <p:cNvPr id="5" name="Rectangle 2"/>
          <p:cNvSpPr txBox="1">
            <a:spLocks noChangeArrowheads="1"/>
          </p:cNvSpPr>
          <p:nvPr/>
        </p:nvSpPr>
        <p:spPr>
          <a:xfrm>
            <a:off x="-78337" y="152400"/>
            <a:ext cx="9144000" cy="3581400"/>
          </a:xfrm>
          <a:prstGeom prst="rect">
            <a:avLst/>
          </a:prstGeom>
          <a:ln>
            <a:noFill/>
          </a:ln>
        </p:spPr>
        <p:txBody>
          <a:bodyPr tIns="0">
            <a:noAutofit/>
            <a:scene3d>
              <a:camera prst="orthographicFront"/>
              <a:lightRig rig="freezing" dir="t">
                <a:rot lat="0" lon="0" rev="5640000"/>
              </a:lightRig>
            </a:scene3d>
            <a:sp3d prstMaterial="flat">
              <a:bevelT w="38100" h="38100"/>
            </a:sp3d>
          </a:bodyPr>
          <a:lstStyle>
            <a:lvl1pPr algn="ctr" rtl="0" eaLnBrk="0" fontAlgn="base" hangingPunct="0">
              <a:spcBef>
                <a:spcPct val="0"/>
              </a:spcBef>
              <a:spcAft>
                <a:spcPct val="0"/>
              </a:spcAft>
              <a:buNone/>
              <a:defRPr lang="en-US" sz="5600" b="1" kern="1200" cap="none" baseline="0" dirty="0">
                <a:ln w="635">
                  <a:noFill/>
                </a:ln>
                <a:solidFill>
                  <a:schemeClr val="accent3"/>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4400">
                <a:solidFill>
                  <a:srgbClr val="99CCFF"/>
                </a:solidFill>
                <a:latin typeface="Arial" charset="0"/>
              </a:defRPr>
            </a:lvl2pPr>
            <a:lvl3pPr algn="l" rtl="0" eaLnBrk="0" fontAlgn="base" hangingPunct="0">
              <a:spcBef>
                <a:spcPct val="0"/>
              </a:spcBef>
              <a:spcAft>
                <a:spcPct val="0"/>
              </a:spcAft>
              <a:defRPr sz="4400">
                <a:solidFill>
                  <a:srgbClr val="99CCFF"/>
                </a:solidFill>
                <a:latin typeface="Arial" charset="0"/>
              </a:defRPr>
            </a:lvl3pPr>
            <a:lvl4pPr algn="l" rtl="0" eaLnBrk="0" fontAlgn="base" hangingPunct="0">
              <a:spcBef>
                <a:spcPct val="0"/>
              </a:spcBef>
              <a:spcAft>
                <a:spcPct val="0"/>
              </a:spcAft>
              <a:defRPr sz="4400">
                <a:solidFill>
                  <a:srgbClr val="99CCFF"/>
                </a:solidFill>
                <a:latin typeface="Arial" charset="0"/>
              </a:defRPr>
            </a:lvl4pPr>
            <a:lvl5pPr algn="l" rtl="0" eaLnBrk="0" fontAlgn="base" hangingPunct="0">
              <a:spcBef>
                <a:spcPct val="0"/>
              </a:spcBef>
              <a:spcAft>
                <a:spcPct val="0"/>
              </a:spcAft>
              <a:defRPr sz="4400">
                <a:solidFill>
                  <a:srgbClr val="99CCFF"/>
                </a:solidFill>
                <a:latin typeface="Arial" charset="0"/>
              </a:defRPr>
            </a:lvl5pPr>
            <a:lvl6pPr marL="457200" algn="l" rtl="0" fontAlgn="base">
              <a:spcBef>
                <a:spcPct val="0"/>
              </a:spcBef>
              <a:spcAft>
                <a:spcPct val="0"/>
              </a:spcAft>
              <a:defRPr sz="4400">
                <a:solidFill>
                  <a:srgbClr val="99CCFF"/>
                </a:solidFill>
                <a:latin typeface="Arial" charset="0"/>
              </a:defRPr>
            </a:lvl6pPr>
            <a:lvl7pPr marL="914400" algn="l" rtl="0" fontAlgn="base">
              <a:spcBef>
                <a:spcPct val="0"/>
              </a:spcBef>
              <a:spcAft>
                <a:spcPct val="0"/>
              </a:spcAft>
              <a:defRPr sz="4400">
                <a:solidFill>
                  <a:srgbClr val="99CCFF"/>
                </a:solidFill>
                <a:latin typeface="Arial" charset="0"/>
              </a:defRPr>
            </a:lvl7pPr>
            <a:lvl8pPr marL="1371600" algn="l" rtl="0" fontAlgn="base">
              <a:spcBef>
                <a:spcPct val="0"/>
              </a:spcBef>
              <a:spcAft>
                <a:spcPct val="0"/>
              </a:spcAft>
              <a:defRPr sz="4400">
                <a:solidFill>
                  <a:srgbClr val="99CCFF"/>
                </a:solidFill>
                <a:latin typeface="Arial" charset="0"/>
              </a:defRPr>
            </a:lvl8pPr>
            <a:lvl9pPr marL="1828800" algn="l" rtl="0" fontAlgn="base">
              <a:spcBef>
                <a:spcPct val="0"/>
              </a:spcBef>
              <a:spcAft>
                <a:spcPct val="0"/>
              </a:spcAft>
              <a:defRPr sz="4400">
                <a:solidFill>
                  <a:srgbClr val="99CCFF"/>
                </a:solidFill>
                <a:latin typeface="Arial" charset="0"/>
              </a:defRPr>
            </a:lvl9pPr>
          </a:lstStyle>
          <a:p>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endParaRPr lang="en-US" sz="2800" dirty="0">
              <a:solidFill>
                <a:schemeClr val="accent2">
                  <a:lumMod val="75000"/>
                </a:schemeClr>
              </a:solidFill>
            </a:endParaRPr>
          </a:p>
        </p:txBody>
      </p:sp>
      <p:sp>
        <p:nvSpPr>
          <p:cNvPr id="6" name="TextBox 5"/>
          <p:cNvSpPr txBox="1"/>
          <p:nvPr/>
        </p:nvSpPr>
        <p:spPr>
          <a:xfrm>
            <a:off x="155735" y="6460529"/>
            <a:ext cx="527453" cy="307777"/>
          </a:xfrm>
          <a:prstGeom prst="rect">
            <a:avLst/>
          </a:prstGeom>
          <a:noFill/>
        </p:spPr>
        <p:txBody>
          <a:bodyPr wrap="none" rtlCol="0">
            <a:spAutoFit/>
          </a:bodyPr>
          <a:lstStyle/>
          <a:p>
            <a:r>
              <a:rPr lang="en-US" sz="1400" dirty="0" smtClean="0">
                <a:solidFill>
                  <a:schemeClr val="bg1"/>
                </a:solidFill>
              </a:rPr>
              <a:t>Wall</a:t>
            </a:r>
            <a:endParaRPr lang="en-US" sz="1400" dirty="0">
              <a:solidFill>
                <a:schemeClr val="bg1"/>
              </a:solidFill>
            </a:endParaRPr>
          </a:p>
        </p:txBody>
      </p:sp>
    </p:spTree>
    <p:extLst>
      <p:ext uri="{BB962C8B-B14F-4D97-AF65-F5344CB8AC3E}">
        <p14:creationId xmlns:p14="http://schemas.microsoft.com/office/powerpoint/2010/main" val="3475517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20</a:t>
            </a:fld>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6322"/>
          <a:stretch/>
        </p:blipFill>
        <p:spPr bwMode="auto">
          <a:xfrm>
            <a:off x="-9073" y="0"/>
            <a:ext cx="923544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1901588"/>
            <a:ext cx="4459362" cy="369332"/>
          </a:xfrm>
          <a:prstGeom prst="rect">
            <a:avLst/>
          </a:prstGeom>
          <a:solidFill>
            <a:schemeClr val="bg1"/>
          </a:solidFill>
        </p:spPr>
        <p:txBody>
          <a:bodyPr wrap="none" rtlCol="0">
            <a:spAutoFit/>
          </a:bodyPr>
          <a:lstStyle/>
          <a:p>
            <a:r>
              <a:rPr lang="en-US" dirty="0" smtClean="0"/>
              <a:t>A drainage divide in the Wall feature class</a:t>
            </a:r>
            <a:endParaRPr lang="en-US" dirty="0"/>
          </a:p>
        </p:txBody>
      </p:sp>
      <p:cxnSp>
        <p:nvCxnSpPr>
          <p:cNvPr id="6" name="Straight Arrow Connector 5"/>
          <p:cNvCxnSpPr/>
          <p:nvPr/>
        </p:nvCxnSpPr>
        <p:spPr>
          <a:xfrm>
            <a:off x="5867400" y="2086254"/>
            <a:ext cx="762000" cy="1846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371600" y="2178587"/>
            <a:ext cx="533400" cy="94561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55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21</a:t>
            </a:fld>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714"/>
          <a:stretch/>
        </p:blipFill>
        <p:spPr bwMode="auto">
          <a:xfrm>
            <a:off x="-33996" y="-50580"/>
            <a:ext cx="9235440" cy="576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54473" y="1926609"/>
            <a:ext cx="3698448" cy="646331"/>
          </a:xfrm>
          <a:prstGeom prst="rect">
            <a:avLst/>
          </a:prstGeom>
          <a:solidFill>
            <a:schemeClr val="bg1"/>
          </a:solidFill>
        </p:spPr>
        <p:txBody>
          <a:bodyPr wrap="none" rtlCol="0">
            <a:spAutoFit/>
          </a:bodyPr>
          <a:lstStyle/>
          <a:p>
            <a:r>
              <a:rPr lang="en-US" dirty="0" err="1" smtClean="0"/>
              <a:t>HydroDEM</a:t>
            </a:r>
            <a:r>
              <a:rPr lang="en-US" dirty="0" smtClean="0"/>
              <a:t> burned in wall features</a:t>
            </a:r>
          </a:p>
          <a:p>
            <a:r>
              <a:rPr lang="en-US" dirty="0"/>
              <a:t>v</a:t>
            </a:r>
            <a:r>
              <a:rPr lang="en-US" dirty="0" smtClean="0"/>
              <a:t>isible in shaded relief image</a:t>
            </a:r>
            <a:endParaRPr lang="en-US" dirty="0"/>
          </a:p>
        </p:txBody>
      </p:sp>
      <p:cxnSp>
        <p:nvCxnSpPr>
          <p:cNvPr id="6" name="Straight Arrow Connector 5"/>
          <p:cNvCxnSpPr/>
          <p:nvPr/>
        </p:nvCxnSpPr>
        <p:spPr>
          <a:xfrm flipH="1">
            <a:off x="1654473" y="2572940"/>
            <a:ext cx="1088727" cy="70366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181600" y="2249774"/>
            <a:ext cx="12954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819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LandSea.shp – polygon feature class</a:t>
            </a:r>
            <a:endParaRPr lang="en-US" dirty="0"/>
          </a:p>
        </p:txBody>
      </p:sp>
      <p:sp>
        <p:nvSpPr>
          <p:cNvPr id="3" name="Content Placeholder 2"/>
          <p:cNvSpPr>
            <a:spLocks noGrp="1"/>
          </p:cNvSpPr>
          <p:nvPr>
            <p:ph idx="1"/>
          </p:nvPr>
        </p:nvSpPr>
        <p:spPr/>
        <p:txBody>
          <a:bodyPr>
            <a:normAutofit fontScale="85000" lnSpcReduction="10000"/>
          </a:bodyPr>
          <a:lstStyle/>
          <a:p>
            <a:pPr marL="109728" indent="0">
              <a:spcBef>
                <a:spcPts val="600"/>
              </a:spcBef>
              <a:spcAft>
                <a:spcPts val="600"/>
              </a:spcAft>
              <a:buNone/>
            </a:pPr>
            <a:r>
              <a:rPr lang="en-US" dirty="0" smtClean="0"/>
              <a:t>Polygons used for hydro-enforcement along coastlines</a:t>
            </a:r>
          </a:p>
          <a:p>
            <a:pPr>
              <a:spcBef>
                <a:spcPts val="600"/>
              </a:spcBef>
              <a:spcAft>
                <a:spcPts val="600"/>
              </a:spcAft>
            </a:pPr>
            <a:r>
              <a:rPr lang="en-US" dirty="0" smtClean="0"/>
              <a:t>Attribute “LAND” is used to whether a polygon along the coast is:  </a:t>
            </a:r>
          </a:p>
          <a:p>
            <a:pPr lvl="1">
              <a:spcBef>
                <a:spcPts val="600"/>
              </a:spcBef>
              <a:spcAft>
                <a:spcPts val="600"/>
              </a:spcAft>
            </a:pPr>
            <a:r>
              <a:rPr lang="en-US" dirty="0" smtClean="0"/>
              <a:t>Land = 1 : the polygon represents land</a:t>
            </a:r>
          </a:p>
          <a:p>
            <a:pPr lvl="1">
              <a:spcBef>
                <a:spcPts val="600"/>
              </a:spcBef>
              <a:spcAft>
                <a:spcPts val="600"/>
              </a:spcAft>
            </a:pPr>
            <a:r>
              <a:rPr lang="en-US" dirty="0" smtClean="0"/>
              <a:t>Land = -1 : the polygon represents an estuary</a:t>
            </a:r>
          </a:p>
          <a:p>
            <a:pPr lvl="1">
              <a:spcBef>
                <a:spcPts val="600"/>
              </a:spcBef>
              <a:spcAft>
                <a:spcPts val="600"/>
              </a:spcAft>
            </a:pPr>
            <a:r>
              <a:rPr lang="en-US" dirty="0" smtClean="0"/>
              <a:t>Land = -2 : the polygon represents an ocean area</a:t>
            </a:r>
          </a:p>
          <a:p>
            <a:pPr>
              <a:spcBef>
                <a:spcPts val="600"/>
              </a:spcBef>
              <a:spcAft>
                <a:spcPts val="600"/>
              </a:spcAft>
            </a:pPr>
            <a:r>
              <a:rPr lang="en-US" dirty="0"/>
              <a:t>These polygons are used in the hydro-enforcement by enforcing the ocean area to be the lowest level </a:t>
            </a:r>
          </a:p>
          <a:p>
            <a:pPr>
              <a:spcBef>
                <a:spcPts val="600"/>
              </a:spcBef>
              <a:spcAft>
                <a:spcPts val="600"/>
              </a:spcAft>
            </a:pPr>
            <a:r>
              <a:rPr lang="en-US" dirty="0" smtClean="0"/>
              <a:t>Estuaries </a:t>
            </a:r>
            <a:r>
              <a:rPr lang="en-US" dirty="0"/>
              <a:t>are enforced at a slightly higher level than the ocean, causing the modeled drainage to flow to the ocean</a:t>
            </a:r>
          </a:p>
          <a:p>
            <a:endParaRPr lang="en-US" dirty="0"/>
          </a:p>
        </p:txBody>
      </p:sp>
      <p:sp>
        <p:nvSpPr>
          <p:cNvPr id="4" name="Slide Number Placeholder 3"/>
          <p:cNvSpPr>
            <a:spLocks noGrp="1"/>
          </p:cNvSpPr>
          <p:nvPr>
            <p:ph type="sldNum" sz="quarter" idx="12"/>
          </p:nvPr>
        </p:nvSpPr>
        <p:spPr/>
        <p:txBody>
          <a:bodyPr/>
          <a:lstStyle/>
          <a:p>
            <a:fld id="{50467345-B212-4AC2-B193-99D06989F507}" type="slidenum">
              <a:rPr lang="en-US" smtClean="0"/>
              <a:pPr/>
              <a:t>22</a:t>
            </a:fld>
            <a:endParaRPr lang="en-US"/>
          </a:p>
        </p:txBody>
      </p:sp>
      <p:sp>
        <p:nvSpPr>
          <p:cNvPr id="6" name="TextBox 5"/>
          <p:cNvSpPr txBox="1"/>
          <p:nvPr/>
        </p:nvSpPr>
        <p:spPr>
          <a:xfrm>
            <a:off x="-31142" y="6460529"/>
            <a:ext cx="901209" cy="307777"/>
          </a:xfrm>
          <a:prstGeom prst="rect">
            <a:avLst/>
          </a:prstGeom>
          <a:noFill/>
        </p:spPr>
        <p:txBody>
          <a:bodyPr wrap="none" rtlCol="0">
            <a:spAutoFit/>
          </a:bodyPr>
          <a:lstStyle/>
          <a:p>
            <a:r>
              <a:rPr lang="en-US" sz="1400" dirty="0" err="1" smtClean="0">
                <a:solidFill>
                  <a:schemeClr val="bg1"/>
                </a:solidFill>
              </a:rPr>
              <a:t>LandSea</a:t>
            </a:r>
            <a:endParaRPr lang="en-US" sz="1400" dirty="0">
              <a:solidFill>
                <a:schemeClr val="bg1"/>
              </a:solidFill>
            </a:endParaRPr>
          </a:p>
        </p:txBody>
      </p:sp>
    </p:spTree>
    <p:extLst>
      <p:ext uri="{BB962C8B-B14F-4D97-AF65-F5344CB8AC3E}">
        <p14:creationId xmlns:p14="http://schemas.microsoft.com/office/powerpoint/2010/main" val="343254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Resources</a:t>
            </a:r>
            <a:endParaRPr lang="en-US" dirty="0"/>
          </a:p>
        </p:txBody>
      </p:sp>
      <p:sp>
        <p:nvSpPr>
          <p:cNvPr id="6" name="Content Placeholder 5"/>
          <p:cNvSpPr>
            <a:spLocks noGrp="1"/>
          </p:cNvSpPr>
          <p:nvPr>
            <p:ph idx="1"/>
          </p:nvPr>
        </p:nvSpPr>
        <p:spPr/>
        <p:txBody>
          <a:bodyPr>
            <a:normAutofit fontScale="77500" lnSpcReduction="20000"/>
          </a:bodyPr>
          <a:lstStyle/>
          <a:p>
            <a:pPr marL="109728" indent="0">
              <a:lnSpc>
                <a:spcPct val="120000"/>
              </a:lnSpc>
              <a:buNone/>
            </a:pPr>
            <a:r>
              <a:rPr lang="en-US" sz="2600" dirty="0" smtClean="0"/>
              <a:t>Additional information on NHDPlus is available from the NHDPlus website documentation page.  You are encouraged to read and reference the NHDPlusV21 User Guide and other NHDPlus documentation.</a:t>
            </a:r>
          </a:p>
          <a:p>
            <a:pPr marL="109728" indent="0">
              <a:lnSpc>
                <a:spcPct val="120000"/>
              </a:lnSpc>
              <a:buNone/>
            </a:pPr>
            <a:endParaRPr lang="en-US" sz="2600" dirty="0" smtClean="0"/>
          </a:p>
          <a:p>
            <a:r>
              <a:rPr lang="en-US" sz="2600" dirty="0" smtClean="0"/>
              <a:t>The NHDPlus team maintains a user email list and periodically sends emails regarding new tools, data, documentation, and events.  If you would like to be on the user list, send an email to </a:t>
            </a:r>
            <a:r>
              <a:rPr lang="en-US" sz="2800" u="sng" dirty="0">
                <a:latin typeface="Arial" panose="020B0604020202020204" pitchFamily="34" charset="0"/>
                <a:cs typeface="Arial" panose="020B0604020202020204" pitchFamily="34" charset="0"/>
                <a:hlinkClick r:id="rId3"/>
              </a:rPr>
              <a:t>nhdplus-support@epa.gov</a:t>
            </a:r>
            <a:endParaRPr lang="en-US" sz="2800" dirty="0">
              <a:latin typeface="Arial" panose="020B0604020202020204" pitchFamily="34" charset="0"/>
              <a:cs typeface="Arial" panose="020B0604020202020204" pitchFamily="34" charset="0"/>
            </a:endParaRPr>
          </a:p>
          <a:p>
            <a:pPr marL="109728" indent="0">
              <a:lnSpc>
                <a:spcPct val="120000"/>
              </a:lnSpc>
              <a:buNone/>
            </a:pPr>
            <a:endParaRPr lang="en-US" sz="2600" dirty="0" smtClean="0"/>
          </a:p>
          <a:p>
            <a:r>
              <a:rPr lang="en-US" sz="2600" dirty="0" smtClean="0"/>
              <a:t>The NHDPlus team also provides technical support to users of the data and tools.  If you have a technical support question, please send a detailed email to </a:t>
            </a:r>
            <a:r>
              <a:rPr lang="en-US" sz="2800" u="sng" dirty="0">
                <a:latin typeface="Arial" panose="020B0604020202020204" pitchFamily="34" charset="0"/>
                <a:cs typeface="Arial" panose="020B0604020202020204" pitchFamily="34" charset="0"/>
                <a:hlinkClick r:id="rId3"/>
              </a:rPr>
              <a:t>nhdplus-support@epa.gov</a:t>
            </a:r>
            <a:endParaRPr lang="en-US" sz="2800" dirty="0">
              <a:latin typeface="Arial" panose="020B0604020202020204" pitchFamily="34" charset="0"/>
              <a:cs typeface="Arial" panose="020B0604020202020204" pitchFamily="34" charset="0"/>
            </a:endParaRPr>
          </a:p>
          <a:p>
            <a:endParaRPr lang="en-US" dirty="0"/>
          </a:p>
        </p:txBody>
      </p:sp>
      <p:sp>
        <p:nvSpPr>
          <p:cNvPr id="2" name="Slide Number Placeholder 1"/>
          <p:cNvSpPr>
            <a:spLocks noGrp="1"/>
          </p:cNvSpPr>
          <p:nvPr>
            <p:ph type="sldNum" sz="quarter" idx="12"/>
          </p:nvPr>
        </p:nvSpPr>
        <p:spPr/>
        <p:txBody>
          <a:bodyPr/>
          <a:lstStyle/>
          <a:p>
            <a:fld id="{02E4544E-872D-47C4-B6EA-CDF45227CBFD}" type="slidenum">
              <a:rPr lang="en-US" smtClean="0"/>
              <a:pPr/>
              <a:t>23</a:t>
            </a:fld>
            <a:endParaRPr lang="en-US"/>
          </a:p>
        </p:txBody>
      </p:sp>
    </p:spTree>
    <p:extLst>
      <p:ext uri="{BB962C8B-B14F-4D97-AF65-F5344CB8AC3E}">
        <p14:creationId xmlns:p14="http://schemas.microsoft.com/office/powerpoint/2010/main" val="130337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chiganquarterlyreview.com/wp-content/uploads/2013/06/the-end-movie-postcard1.jp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76475" y="1838324"/>
            <a:ext cx="4505325" cy="29622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2E4544E-872D-47C4-B6EA-CDF45227CBFD}" type="slidenum">
              <a:rPr lang="en-US" smtClean="0"/>
              <a:pPr/>
              <a:t>24</a:t>
            </a:fld>
            <a:endParaRPr lang="en-US"/>
          </a:p>
        </p:txBody>
      </p:sp>
    </p:spTree>
    <p:extLst>
      <p:ext uri="{BB962C8B-B14F-4D97-AF65-F5344CB8AC3E}">
        <p14:creationId xmlns:p14="http://schemas.microsoft.com/office/powerpoint/2010/main" val="3869594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lstStyle/>
          <a:p>
            <a:r>
              <a:rPr lang="en-US" dirty="0" smtClean="0"/>
              <a:t>Stream Burn Ingredient Datasets</a:t>
            </a:r>
          </a:p>
          <a:p>
            <a:pPr lvl="1"/>
            <a:r>
              <a:rPr lang="en-US" dirty="0" err="1" smtClean="0"/>
              <a:t>BurnLineEvent.dbf</a:t>
            </a:r>
            <a:endParaRPr lang="en-US" dirty="0" smtClean="0"/>
          </a:p>
          <a:p>
            <a:pPr lvl="1"/>
            <a:r>
              <a:rPr lang="en-US" dirty="0" err="1" smtClean="0"/>
              <a:t>BurnAddLine.shp</a:t>
            </a:r>
            <a:endParaRPr lang="en-US" dirty="0" smtClean="0"/>
          </a:p>
          <a:p>
            <a:r>
              <a:rPr lang="en-US" dirty="0" smtClean="0"/>
              <a:t>Waterbody Burn Ingredient Datasets</a:t>
            </a:r>
          </a:p>
          <a:p>
            <a:pPr lvl="1"/>
            <a:r>
              <a:rPr lang="en-US" dirty="0" err="1" smtClean="0"/>
              <a:t>BurnWaterbody.shp</a:t>
            </a:r>
            <a:endParaRPr lang="en-US" dirty="0" smtClean="0"/>
          </a:p>
          <a:p>
            <a:pPr lvl="1"/>
            <a:r>
              <a:rPr lang="en-US" dirty="0" err="1" smtClean="0"/>
              <a:t>BurnAddWaterbody.shp</a:t>
            </a:r>
            <a:endParaRPr lang="en-US" dirty="0" smtClean="0"/>
          </a:p>
          <a:p>
            <a:r>
              <a:rPr lang="en-US" dirty="0" err="1" smtClean="0"/>
              <a:t>Sink.shp</a:t>
            </a:r>
            <a:endParaRPr lang="en-US" dirty="0" smtClean="0"/>
          </a:p>
          <a:p>
            <a:r>
              <a:rPr lang="en-US" dirty="0" err="1" smtClean="0"/>
              <a:t>Wall.shp</a:t>
            </a:r>
            <a:endParaRPr lang="en-US" dirty="0" smtClean="0"/>
          </a:p>
          <a:p>
            <a:r>
              <a:rPr lang="en-US" dirty="0" err="1" smtClean="0"/>
              <a:t>LandSea.shp</a:t>
            </a:r>
            <a:endParaRPr lang="en-US" dirty="0" smtClean="0"/>
          </a:p>
          <a:p>
            <a:endParaRPr lang="en-US" dirty="0"/>
          </a:p>
        </p:txBody>
      </p:sp>
      <p:sp>
        <p:nvSpPr>
          <p:cNvPr id="4" name="Slide Number Placeholder 3"/>
          <p:cNvSpPr>
            <a:spLocks noGrp="1"/>
          </p:cNvSpPr>
          <p:nvPr>
            <p:ph type="sldNum" sz="quarter" idx="12"/>
          </p:nvPr>
        </p:nvSpPr>
        <p:spPr/>
        <p:txBody>
          <a:bodyPr/>
          <a:lstStyle/>
          <a:p>
            <a:fld id="{50467345-B212-4AC2-B193-99D06989F507}" type="slidenum">
              <a:rPr lang="en-US" smtClean="0"/>
              <a:pPr/>
              <a:t>2</a:t>
            </a:fld>
            <a:endParaRPr lang="en-US"/>
          </a:p>
        </p:txBody>
      </p:sp>
      <p:sp>
        <p:nvSpPr>
          <p:cNvPr id="5" name="Rectangle 4"/>
          <p:cNvSpPr/>
          <p:nvPr/>
        </p:nvSpPr>
        <p:spPr>
          <a:xfrm>
            <a:off x="0" y="6500932"/>
            <a:ext cx="801823" cy="307777"/>
          </a:xfrm>
          <a:prstGeom prst="rect">
            <a:avLst/>
          </a:prstGeom>
        </p:spPr>
        <p:txBody>
          <a:bodyPr wrap="none">
            <a:spAutoFit/>
          </a:bodyPr>
          <a:lstStyle/>
          <a:p>
            <a:pPr algn="l"/>
            <a:r>
              <a:rPr lang="en-US" altLang="en-US" sz="1400" dirty="0" smtClean="0">
                <a:solidFill>
                  <a:schemeClr val="bg1"/>
                </a:solidFill>
                <a:latin typeface="Arial" panose="020B0604020202020204" pitchFamily="34" charset="0"/>
                <a:cs typeface="Arial" panose="020B0604020202020204" pitchFamily="34" charset="0"/>
              </a:rPr>
              <a:t>Agenda</a:t>
            </a:r>
            <a:endParaRPr lang="en-US" altLang="en-US" sz="1400" i="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90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chemeClr val="tx1"/>
                </a:solidFill>
              </a:rPr>
              <a:t>Documenting the Hydro-enforcement</a:t>
            </a:r>
            <a:br>
              <a:rPr lang="en-US" sz="3200" dirty="0">
                <a:solidFill>
                  <a:schemeClr val="tx1"/>
                </a:solidFill>
              </a:rPr>
            </a:br>
            <a:r>
              <a:rPr lang="en-US" sz="3200" dirty="0">
                <a:solidFill>
                  <a:schemeClr val="tx1"/>
                </a:solidFill>
              </a:rPr>
              <a:t>and Catchment Delineation Process</a:t>
            </a:r>
            <a:endParaRPr lang="en-US" sz="3200" dirty="0"/>
          </a:p>
        </p:txBody>
      </p:sp>
      <p:sp>
        <p:nvSpPr>
          <p:cNvPr id="4" name="Slide Number Placeholder 3"/>
          <p:cNvSpPr>
            <a:spLocks noGrp="1"/>
          </p:cNvSpPr>
          <p:nvPr>
            <p:ph type="sldNum" sz="quarter" idx="12"/>
          </p:nvPr>
        </p:nvSpPr>
        <p:spPr/>
        <p:txBody>
          <a:bodyPr/>
          <a:lstStyle/>
          <a:p>
            <a:fld id="{50467345-B212-4AC2-B193-99D06989F507}" type="slidenum">
              <a:rPr lang="en-US" smtClean="0"/>
              <a:pPr/>
              <a:t>3</a:t>
            </a:fld>
            <a:endParaRPr lang="en-US"/>
          </a:p>
        </p:txBody>
      </p:sp>
      <p:sp>
        <p:nvSpPr>
          <p:cNvPr id="5" name="TextBox 4"/>
          <p:cNvSpPr txBox="1"/>
          <p:nvPr/>
        </p:nvSpPr>
        <p:spPr>
          <a:xfrm>
            <a:off x="254620" y="2074127"/>
            <a:ext cx="8229600" cy="1569660"/>
          </a:xfrm>
          <a:prstGeom prst="rect">
            <a:avLst/>
          </a:prstGeom>
          <a:noFill/>
        </p:spPr>
        <p:txBody>
          <a:bodyPr wrap="square" rtlCol="0">
            <a:spAutoFit/>
          </a:bodyPr>
          <a:lstStyle/>
          <a:p>
            <a:r>
              <a:rPr lang="en-US" sz="2400" b="1" dirty="0" err="1" smtClean="0"/>
              <a:t>NHDPlus</a:t>
            </a:r>
            <a:r>
              <a:rPr lang="en-US" sz="2400" b="1" dirty="0" smtClean="0"/>
              <a:t> </a:t>
            </a:r>
            <a:r>
              <a:rPr lang="en-US" sz="2400" b="1" dirty="0" err="1" smtClean="0"/>
              <a:t>UserGuide</a:t>
            </a:r>
            <a:r>
              <a:rPr lang="en-US" sz="2400" b="1" dirty="0" smtClean="0"/>
              <a:t> </a:t>
            </a:r>
          </a:p>
          <a:p>
            <a:r>
              <a:rPr lang="en-US" sz="2400" dirty="0"/>
              <a:t>E</a:t>
            </a:r>
            <a:r>
              <a:rPr lang="en-US" sz="2400" dirty="0" smtClean="0"/>
              <a:t>xplains the general methods applied for creating the </a:t>
            </a:r>
            <a:r>
              <a:rPr lang="en-US" sz="2400" dirty="0" err="1" smtClean="0"/>
              <a:t>HydroDem</a:t>
            </a:r>
            <a:r>
              <a:rPr lang="en-US" sz="2400" dirty="0" smtClean="0"/>
              <a:t>, Flow Direction / Accumulation grids, and Catchment data</a:t>
            </a:r>
            <a:endParaRPr lang="en-US" sz="2400" dirty="0"/>
          </a:p>
        </p:txBody>
      </p:sp>
      <p:sp>
        <p:nvSpPr>
          <p:cNvPr id="8" name="TextBox 7"/>
          <p:cNvSpPr txBox="1"/>
          <p:nvPr/>
        </p:nvSpPr>
        <p:spPr>
          <a:xfrm>
            <a:off x="254620" y="3914078"/>
            <a:ext cx="8369599" cy="1938992"/>
          </a:xfrm>
          <a:prstGeom prst="rect">
            <a:avLst/>
          </a:prstGeom>
          <a:noFill/>
        </p:spPr>
        <p:txBody>
          <a:bodyPr wrap="none" rtlCol="0">
            <a:spAutoFit/>
          </a:bodyPr>
          <a:lstStyle/>
          <a:p>
            <a:r>
              <a:rPr lang="en-US" sz="2400" b="1" dirty="0" err="1"/>
              <a:t>NHDPlus</a:t>
            </a:r>
            <a:r>
              <a:rPr lang="en-US" sz="2400" b="1" dirty="0"/>
              <a:t> </a:t>
            </a:r>
            <a:r>
              <a:rPr lang="en-US" sz="2400" b="1" dirty="0" err="1"/>
              <a:t>BurnComponents</a:t>
            </a:r>
            <a:endParaRPr lang="en-US" sz="2400" b="1" dirty="0"/>
          </a:p>
          <a:p>
            <a:r>
              <a:rPr lang="en-US" sz="2400" dirty="0"/>
              <a:t>Provides </a:t>
            </a:r>
            <a:r>
              <a:rPr lang="en-US" sz="2400" dirty="0" smtClean="0"/>
              <a:t>feature level documentation</a:t>
            </a:r>
            <a:r>
              <a:rPr lang="en-US" sz="2400" dirty="0"/>
              <a:t> </a:t>
            </a:r>
            <a:r>
              <a:rPr lang="en-US" sz="2400" dirty="0" smtClean="0"/>
              <a:t>from multiple sources.</a:t>
            </a:r>
          </a:p>
          <a:p>
            <a:r>
              <a:rPr lang="en-US" sz="2400" dirty="0" smtClean="0"/>
              <a:t>Explains what was used for hydro-enforcement and the</a:t>
            </a:r>
          </a:p>
          <a:p>
            <a:r>
              <a:rPr lang="en-US" sz="2400" dirty="0" smtClean="0"/>
              <a:t>catchment </a:t>
            </a:r>
            <a:r>
              <a:rPr lang="en-US" sz="2400" dirty="0"/>
              <a:t>delineation </a:t>
            </a:r>
            <a:r>
              <a:rPr lang="en-US" sz="2400" dirty="0" smtClean="0"/>
              <a:t>process</a:t>
            </a:r>
            <a:endParaRPr lang="en-US" sz="2400" dirty="0"/>
          </a:p>
          <a:p>
            <a:endParaRPr lang="en-US" sz="2400" dirty="0"/>
          </a:p>
        </p:txBody>
      </p:sp>
      <p:sp>
        <p:nvSpPr>
          <p:cNvPr id="2" name="TextBox 1"/>
          <p:cNvSpPr txBox="1"/>
          <p:nvPr/>
        </p:nvSpPr>
        <p:spPr>
          <a:xfrm>
            <a:off x="-96325" y="6561593"/>
            <a:ext cx="3727302" cy="307777"/>
          </a:xfrm>
          <a:prstGeom prst="rect">
            <a:avLst/>
          </a:prstGeom>
          <a:noFill/>
        </p:spPr>
        <p:txBody>
          <a:bodyPr wrap="none" rtlCol="0">
            <a:spAutoFit/>
          </a:bodyPr>
          <a:lstStyle/>
          <a:p>
            <a:r>
              <a:rPr lang="en-US" sz="1400" dirty="0" err="1" smtClean="0">
                <a:solidFill>
                  <a:schemeClr val="bg1"/>
                </a:solidFill>
              </a:rPr>
              <a:t>NHDPlus</a:t>
            </a:r>
            <a:r>
              <a:rPr lang="en-US" sz="1400" dirty="0" smtClean="0">
                <a:solidFill>
                  <a:schemeClr val="bg1"/>
                </a:solidFill>
              </a:rPr>
              <a:t> Hydro-enforcement documentation</a:t>
            </a:r>
            <a:endParaRPr lang="en-US" sz="1400" dirty="0">
              <a:solidFill>
                <a:schemeClr val="bg1"/>
              </a:solidFill>
            </a:endParaRPr>
          </a:p>
        </p:txBody>
      </p:sp>
    </p:spTree>
    <p:extLst>
      <p:ext uri="{BB962C8B-B14F-4D97-AF65-F5344CB8AC3E}">
        <p14:creationId xmlns:p14="http://schemas.microsoft.com/office/powerpoint/2010/main" val="12238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a:t>NHDPlusV2 Burn Components are packaged by Vector Processing Unit (VPU</a:t>
            </a:r>
            <a:r>
              <a:rPr lang="en-US" sz="2800" dirty="0" smtClean="0"/>
              <a:t>)</a:t>
            </a:r>
            <a:endParaRPr lang="en-US" sz="2800" dirty="0"/>
          </a:p>
        </p:txBody>
      </p:sp>
      <p:sp>
        <p:nvSpPr>
          <p:cNvPr id="3" name="Slide Number Placeholder 2"/>
          <p:cNvSpPr>
            <a:spLocks noGrp="1"/>
          </p:cNvSpPr>
          <p:nvPr>
            <p:ph type="sldNum" sz="quarter" idx="12"/>
          </p:nvPr>
        </p:nvSpPr>
        <p:spPr/>
        <p:txBody>
          <a:bodyPr/>
          <a:lstStyle/>
          <a:p>
            <a:fld id="{878AE4B3-FE51-4F60-8523-600FF4E0E673}" type="slidenum">
              <a:rPr lang="en-US" smtClean="0">
                <a:solidFill>
                  <a:schemeClr val="accent2">
                    <a:lumMod val="75000"/>
                  </a:schemeClr>
                </a:solidFill>
                <a:latin typeface="Calibri" panose="020F0502020204030204" pitchFamily="34" charset="0"/>
              </a:rPr>
              <a:t>4</a:t>
            </a:fld>
            <a:endParaRPr lang="en-US" dirty="0">
              <a:solidFill>
                <a:schemeClr val="accent2">
                  <a:lumMod val="75000"/>
                </a:schemeClr>
              </a:solidFill>
              <a:latin typeface="Calibri" panose="020F0502020204030204" pitchFamily="34" charset="0"/>
            </a:endParaRPr>
          </a:p>
        </p:txBody>
      </p:sp>
      <p:sp>
        <p:nvSpPr>
          <p:cNvPr id="8" name="TextBox 7"/>
          <p:cNvSpPr txBox="1"/>
          <p:nvPr/>
        </p:nvSpPr>
        <p:spPr>
          <a:xfrm>
            <a:off x="243840" y="1600200"/>
            <a:ext cx="8061960" cy="830997"/>
          </a:xfrm>
          <a:prstGeom prst="rect">
            <a:avLst/>
          </a:prstGeom>
          <a:noFill/>
        </p:spPr>
        <p:txBody>
          <a:bodyPr wrap="square" rtlCol="0">
            <a:spAutoFit/>
          </a:bodyPr>
          <a:lstStyle/>
          <a:p>
            <a:pPr algn="l"/>
            <a:r>
              <a:rPr lang="en-US" sz="2000" dirty="0" err="1" smtClean="0"/>
              <a:t>NHDPlusMA</a:t>
            </a:r>
            <a:r>
              <a:rPr lang="en-US" sz="2000" dirty="0" smtClean="0"/>
              <a:t>\NHDPlus02\</a:t>
            </a:r>
            <a:r>
              <a:rPr lang="en-US" sz="2000" dirty="0" err="1" smtClean="0"/>
              <a:t>NHDPlusBurnComponents</a:t>
            </a:r>
            <a:endParaRPr lang="en-US" sz="2000" dirty="0" smtClean="0"/>
          </a:p>
          <a:p>
            <a:pPr marL="285750" indent="-285750" algn="l">
              <a:buFont typeface="Arial" panose="020B0604020202020204" pitchFamily="34" charset="0"/>
              <a:buChar char="•"/>
            </a:pPr>
            <a:endParaRPr lang="en-US" sz="2800" dirty="0"/>
          </a:p>
        </p:txBody>
      </p:sp>
      <p:sp>
        <p:nvSpPr>
          <p:cNvPr id="2" name="TextBox 1"/>
          <p:cNvSpPr txBox="1"/>
          <p:nvPr/>
        </p:nvSpPr>
        <p:spPr>
          <a:xfrm>
            <a:off x="707881" y="2829440"/>
            <a:ext cx="7366119" cy="369332"/>
          </a:xfrm>
          <a:prstGeom prst="rect">
            <a:avLst/>
          </a:prstGeom>
          <a:noFill/>
        </p:spPr>
        <p:txBody>
          <a:bodyPr wrap="none" rtlCol="0">
            <a:spAutoFit/>
          </a:bodyPr>
          <a:lstStyle/>
          <a:p>
            <a:r>
              <a:rPr lang="en-US" dirty="0" smtClean="0"/>
              <a:t>Contents of standard </a:t>
            </a:r>
            <a:r>
              <a:rPr lang="en-US" dirty="0" err="1" smtClean="0"/>
              <a:t>NHDPlusBurnComponents</a:t>
            </a:r>
            <a:r>
              <a:rPr lang="en-US" dirty="0" smtClean="0"/>
              <a:t> workspace for a VPU</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92231"/>
            <a:ext cx="7105482" cy="2912394"/>
          </a:xfrm>
          <a:prstGeom prst="rect">
            <a:avLst/>
          </a:prstGeom>
        </p:spPr>
      </p:pic>
      <p:sp>
        <p:nvSpPr>
          <p:cNvPr id="4" name="TextBox 3"/>
          <p:cNvSpPr txBox="1"/>
          <p:nvPr/>
        </p:nvSpPr>
        <p:spPr>
          <a:xfrm>
            <a:off x="0" y="6550223"/>
            <a:ext cx="3332964" cy="307777"/>
          </a:xfrm>
          <a:prstGeom prst="rect">
            <a:avLst/>
          </a:prstGeom>
          <a:noFill/>
        </p:spPr>
        <p:txBody>
          <a:bodyPr wrap="none" rtlCol="0">
            <a:spAutoFit/>
          </a:bodyPr>
          <a:lstStyle/>
          <a:p>
            <a:r>
              <a:rPr lang="en-US" sz="1400" dirty="0" err="1" smtClean="0">
                <a:solidFill>
                  <a:schemeClr val="bg1"/>
                </a:solidFill>
              </a:rPr>
              <a:t>NHDPlus</a:t>
            </a:r>
            <a:r>
              <a:rPr lang="en-US" sz="1400" dirty="0" smtClean="0">
                <a:solidFill>
                  <a:schemeClr val="bg1"/>
                </a:solidFill>
              </a:rPr>
              <a:t> VPU Burn Components folder</a:t>
            </a:r>
            <a:endParaRPr lang="en-US" sz="1400" dirty="0">
              <a:solidFill>
                <a:schemeClr val="bg1"/>
              </a:solidFill>
            </a:endParaRPr>
          </a:p>
        </p:txBody>
      </p:sp>
    </p:spTree>
    <p:extLst>
      <p:ext uri="{BB962C8B-B14F-4D97-AF65-F5344CB8AC3E}">
        <p14:creationId xmlns:p14="http://schemas.microsoft.com/office/powerpoint/2010/main" val="191147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5</a:t>
            </a:fld>
            <a:endParaRPr lang="en-US"/>
          </a:p>
        </p:txBody>
      </p:sp>
      <p:sp>
        <p:nvSpPr>
          <p:cNvPr id="5" name="Rectangle 2"/>
          <p:cNvSpPr txBox="1">
            <a:spLocks noChangeArrowheads="1"/>
          </p:cNvSpPr>
          <p:nvPr/>
        </p:nvSpPr>
        <p:spPr>
          <a:xfrm>
            <a:off x="-78337" y="152400"/>
            <a:ext cx="9144000" cy="3581400"/>
          </a:xfrm>
          <a:prstGeom prst="rect">
            <a:avLst/>
          </a:prstGeom>
          <a:ln>
            <a:noFill/>
          </a:ln>
        </p:spPr>
        <p:txBody>
          <a:bodyPr tIns="0">
            <a:noAutofit/>
            <a:scene3d>
              <a:camera prst="orthographicFront"/>
              <a:lightRig rig="freezing" dir="t">
                <a:rot lat="0" lon="0" rev="5640000"/>
              </a:lightRig>
            </a:scene3d>
            <a:sp3d prstMaterial="flat">
              <a:bevelT w="38100" h="38100"/>
            </a:sp3d>
          </a:bodyPr>
          <a:lstStyle>
            <a:lvl1pPr algn="ctr" rtl="0" eaLnBrk="0" fontAlgn="base" hangingPunct="0">
              <a:spcBef>
                <a:spcPct val="0"/>
              </a:spcBef>
              <a:spcAft>
                <a:spcPct val="0"/>
              </a:spcAft>
              <a:buNone/>
              <a:defRPr lang="en-US" sz="5600" b="1" kern="1200" cap="none" baseline="0" dirty="0">
                <a:ln w="635">
                  <a:noFill/>
                </a:ln>
                <a:solidFill>
                  <a:schemeClr val="accent3"/>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4400">
                <a:solidFill>
                  <a:srgbClr val="99CCFF"/>
                </a:solidFill>
                <a:latin typeface="Arial" charset="0"/>
              </a:defRPr>
            </a:lvl2pPr>
            <a:lvl3pPr algn="l" rtl="0" eaLnBrk="0" fontAlgn="base" hangingPunct="0">
              <a:spcBef>
                <a:spcPct val="0"/>
              </a:spcBef>
              <a:spcAft>
                <a:spcPct val="0"/>
              </a:spcAft>
              <a:defRPr sz="4400">
                <a:solidFill>
                  <a:srgbClr val="99CCFF"/>
                </a:solidFill>
                <a:latin typeface="Arial" charset="0"/>
              </a:defRPr>
            </a:lvl3pPr>
            <a:lvl4pPr algn="l" rtl="0" eaLnBrk="0" fontAlgn="base" hangingPunct="0">
              <a:spcBef>
                <a:spcPct val="0"/>
              </a:spcBef>
              <a:spcAft>
                <a:spcPct val="0"/>
              </a:spcAft>
              <a:defRPr sz="4400">
                <a:solidFill>
                  <a:srgbClr val="99CCFF"/>
                </a:solidFill>
                <a:latin typeface="Arial" charset="0"/>
              </a:defRPr>
            </a:lvl4pPr>
            <a:lvl5pPr algn="l" rtl="0" eaLnBrk="0" fontAlgn="base" hangingPunct="0">
              <a:spcBef>
                <a:spcPct val="0"/>
              </a:spcBef>
              <a:spcAft>
                <a:spcPct val="0"/>
              </a:spcAft>
              <a:defRPr sz="4400">
                <a:solidFill>
                  <a:srgbClr val="99CCFF"/>
                </a:solidFill>
                <a:latin typeface="Arial" charset="0"/>
              </a:defRPr>
            </a:lvl5pPr>
            <a:lvl6pPr marL="457200" algn="l" rtl="0" fontAlgn="base">
              <a:spcBef>
                <a:spcPct val="0"/>
              </a:spcBef>
              <a:spcAft>
                <a:spcPct val="0"/>
              </a:spcAft>
              <a:defRPr sz="4400">
                <a:solidFill>
                  <a:srgbClr val="99CCFF"/>
                </a:solidFill>
                <a:latin typeface="Arial" charset="0"/>
              </a:defRPr>
            </a:lvl6pPr>
            <a:lvl7pPr marL="914400" algn="l" rtl="0" fontAlgn="base">
              <a:spcBef>
                <a:spcPct val="0"/>
              </a:spcBef>
              <a:spcAft>
                <a:spcPct val="0"/>
              </a:spcAft>
              <a:defRPr sz="4400">
                <a:solidFill>
                  <a:srgbClr val="99CCFF"/>
                </a:solidFill>
                <a:latin typeface="Arial" charset="0"/>
              </a:defRPr>
            </a:lvl7pPr>
            <a:lvl8pPr marL="1371600" algn="l" rtl="0" fontAlgn="base">
              <a:spcBef>
                <a:spcPct val="0"/>
              </a:spcBef>
              <a:spcAft>
                <a:spcPct val="0"/>
              </a:spcAft>
              <a:defRPr sz="4400">
                <a:solidFill>
                  <a:srgbClr val="99CCFF"/>
                </a:solidFill>
                <a:latin typeface="Arial" charset="0"/>
              </a:defRPr>
            </a:lvl8pPr>
            <a:lvl9pPr marL="1828800" algn="l" rtl="0" fontAlgn="base">
              <a:spcBef>
                <a:spcPct val="0"/>
              </a:spcBef>
              <a:spcAft>
                <a:spcPct val="0"/>
              </a:spcAft>
              <a:defRPr sz="4400">
                <a:solidFill>
                  <a:srgbClr val="99CCFF"/>
                </a:solidFill>
                <a:latin typeface="Arial" charset="0"/>
              </a:defRPr>
            </a:lvl9pPr>
          </a:lstStyle>
          <a:p>
            <a:r>
              <a:rPr lang="en-US" sz="3600" dirty="0" smtClean="0">
                <a:solidFill>
                  <a:schemeClr val="tx1"/>
                </a:solidFill>
              </a:rPr>
              <a:t>Stream Burn Ingredients</a:t>
            </a:r>
          </a:p>
          <a:p>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
            </a:r>
            <a:br>
              <a:rPr lang="en-US" dirty="0" smtClean="0">
                <a:solidFill>
                  <a:schemeClr val="accent2">
                    <a:lumMod val="75000"/>
                  </a:schemeClr>
                </a:solidFill>
              </a:rPr>
            </a:br>
            <a:endParaRPr lang="en-US" sz="2800" dirty="0">
              <a:solidFill>
                <a:schemeClr val="accent2">
                  <a:lumMod val="75000"/>
                </a:schemeClr>
              </a:solidFill>
            </a:endParaRPr>
          </a:p>
        </p:txBody>
      </p:sp>
      <p:sp>
        <p:nvSpPr>
          <p:cNvPr id="8" name="TextBox 7"/>
          <p:cNvSpPr txBox="1"/>
          <p:nvPr/>
        </p:nvSpPr>
        <p:spPr>
          <a:xfrm>
            <a:off x="378863" y="762000"/>
            <a:ext cx="8229600" cy="7201972"/>
          </a:xfrm>
          <a:prstGeom prst="rect">
            <a:avLst/>
          </a:prstGeom>
          <a:noFill/>
        </p:spPr>
        <p:txBody>
          <a:bodyPr wrap="square" rtlCol="0">
            <a:spAutoFit/>
          </a:bodyPr>
          <a:lstStyle/>
          <a:p>
            <a:pPr algn="ctr"/>
            <a:r>
              <a:rPr lang="en-US" sz="2400" dirty="0" smtClean="0"/>
              <a:t>Hydro-enforcement of vector streams controlled by two </a:t>
            </a:r>
            <a:r>
              <a:rPr lang="en-US" sz="2400" dirty="0" err="1" smtClean="0"/>
              <a:t>PlusBurnComponent</a:t>
            </a:r>
            <a:r>
              <a:rPr lang="en-US" sz="2400" dirty="0" smtClean="0"/>
              <a:t> files</a:t>
            </a:r>
          </a:p>
          <a:p>
            <a:pPr lvl="1"/>
            <a:endParaRPr lang="en-US" sz="2400" dirty="0" smtClean="0">
              <a:solidFill>
                <a:srgbClr val="00B050"/>
              </a:solidFill>
            </a:endParaRPr>
          </a:p>
          <a:p>
            <a:pPr marL="342900" lvl="1" indent="-342900" algn="l">
              <a:buFont typeface="Arial" pitchFamily="34" charset="0"/>
              <a:buChar char="•"/>
            </a:pPr>
            <a:r>
              <a:rPr lang="en-US" sz="2400" b="1" dirty="0" err="1" smtClean="0"/>
              <a:t>BurnLineEvent</a:t>
            </a:r>
            <a:r>
              <a:rPr lang="en-US" sz="2400" b="1" dirty="0" smtClean="0"/>
              <a:t> – </a:t>
            </a:r>
            <a:r>
              <a:rPr lang="en-US" sz="2400" dirty="0" smtClean="0"/>
              <a:t>dBase Table</a:t>
            </a:r>
          </a:p>
          <a:p>
            <a:pPr marL="342900" lvl="1" indent="-342900" algn="l">
              <a:buFont typeface="Arial" pitchFamily="34" charset="0"/>
              <a:buChar char="•"/>
            </a:pPr>
            <a:endParaRPr lang="en-US" sz="2400" dirty="0">
              <a:solidFill>
                <a:srgbClr val="00B0F0"/>
              </a:solidFill>
            </a:endParaRPr>
          </a:p>
          <a:p>
            <a:pPr marL="800100" lvl="2" indent="-342900" algn="l">
              <a:buFont typeface="Arial" pitchFamily="34" charset="0"/>
              <a:buChar char="•"/>
            </a:pPr>
            <a:r>
              <a:rPr lang="en-US" sz="2200" dirty="0" smtClean="0"/>
              <a:t>Table of networked medium resolution </a:t>
            </a:r>
            <a:r>
              <a:rPr lang="en-US" sz="2200" dirty="0" err="1" smtClean="0"/>
              <a:t>NHDPlus</a:t>
            </a:r>
            <a:r>
              <a:rPr lang="en-US" sz="2200" dirty="0" smtClean="0"/>
              <a:t> </a:t>
            </a:r>
            <a:r>
              <a:rPr lang="en-US" sz="2200" dirty="0" err="1" smtClean="0"/>
              <a:t>flowline</a:t>
            </a:r>
            <a:r>
              <a:rPr lang="en-US" sz="2200" dirty="0" smtClean="0"/>
              <a:t> features </a:t>
            </a:r>
          </a:p>
          <a:p>
            <a:pPr marL="0" lvl="1"/>
            <a:r>
              <a:rPr lang="en-US" sz="2200" dirty="0"/>
              <a:t> </a:t>
            </a:r>
            <a:r>
              <a:rPr lang="en-US" sz="2200" dirty="0" smtClean="0"/>
              <a:t>            (</a:t>
            </a:r>
            <a:r>
              <a:rPr lang="en-US" sz="2200" dirty="0" err="1"/>
              <a:t>FlowDir</a:t>
            </a:r>
            <a:r>
              <a:rPr lang="en-US" sz="2200" dirty="0"/>
              <a:t> </a:t>
            </a:r>
            <a:r>
              <a:rPr lang="en-US" sz="2200" dirty="0" smtClean="0"/>
              <a:t>= “with-digitized”)</a:t>
            </a:r>
          </a:p>
          <a:p>
            <a:pPr marL="800100" lvl="2" indent="-342900">
              <a:buFont typeface="Arial" pitchFamily="34" charset="0"/>
              <a:buChar char="•"/>
            </a:pPr>
            <a:r>
              <a:rPr lang="en-US" sz="2200" dirty="0" smtClean="0"/>
              <a:t>Attributes drive how these features are used and rendered</a:t>
            </a:r>
          </a:p>
          <a:p>
            <a:pPr marL="0" lvl="1"/>
            <a:endParaRPr lang="en-US" sz="2400" dirty="0">
              <a:solidFill>
                <a:srgbClr val="00B0F0"/>
              </a:solidFill>
            </a:endParaRPr>
          </a:p>
          <a:p>
            <a:pPr marL="342900" lvl="1" indent="-342900" algn="l">
              <a:buFont typeface="Arial" pitchFamily="34" charset="0"/>
              <a:buChar char="•"/>
            </a:pPr>
            <a:r>
              <a:rPr lang="en-US" sz="2400" b="1" dirty="0" err="1" smtClean="0"/>
              <a:t>BurnAddLine</a:t>
            </a:r>
            <a:r>
              <a:rPr lang="en-US" sz="2400" b="1" dirty="0" smtClean="0"/>
              <a:t> – </a:t>
            </a:r>
            <a:r>
              <a:rPr lang="en-US" sz="2400" dirty="0" err="1" smtClean="0"/>
              <a:t>Shapefile</a:t>
            </a:r>
            <a:endParaRPr lang="en-US" sz="2400" dirty="0" smtClean="0"/>
          </a:p>
          <a:p>
            <a:pPr marL="0" lvl="1"/>
            <a:endParaRPr lang="en-US" sz="2400" dirty="0">
              <a:solidFill>
                <a:srgbClr val="00B050"/>
              </a:solidFill>
            </a:endParaRPr>
          </a:p>
          <a:p>
            <a:pPr marL="800100" lvl="2" indent="-342900" algn="l">
              <a:buFont typeface="Arial" panose="020B0604020202020204" pitchFamily="34" charset="0"/>
              <a:buChar char="•"/>
            </a:pPr>
            <a:r>
              <a:rPr lang="en-US" sz="2200" dirty="0" smtClean="0"/>
              <a:t>Line feature class of stream features used solely for the Hydro-enforcement process and not a networked  </a:t>
            </a:r>
            <a:r>
              <a:rPr lang="en-US" sz="2200" dirty="0" err="1" smtClean="0"/>
              <a:t>NHDPlus</a:t>
            </a:r>
            <a:r>
              <a:rPr lang="en-US" sz="2200" dirty="0" smtClean="0"/>
              <a:t> </a:t>
            </a:r>
            <a:r>
              <a:rPr lang="en-US" sz="2200" dirty="0" err="1" smtClean="0"/>
              <a:t>flowline</a:t>
            </a:r>
            <a:r>
              <a:rPr lang="en-US" sz="2200" dirty="0" smtClean="0"/>
              <a:t> feature</a:t>
            </a:r>
          </a:p>
          <a:p>
            <a:pPr marL="800100" lvl="2" indent="-342900">
              <a:buFont typeface="Arial" panose="020B0604020202020204" pitchFamily="34" charset="0"/>
              <a:buChar char="•"/>
            </a:pPr>
            <a:endParaRPr lang="en-US" sz="2200" dirty="0">
              <a:solidFill>
                <a:srgbClr val="00B0F0"/>
              </a:solidFill>
            </a:endParaRPr>
          </a:p>
          <a:p>
            <a:pPr marL="457200" lvl="2"/>
            <a:endParaRPr lang="en-US" sz="2200" dirty="0" smtClean="0">
              <a:solidFill>
                <a:srgbClr val="00B0F0"/>
              </a:solidFill>
            </a:endParaRPr>
          </a:p>
          <a:p>
            <a:pPr marL="742950" lvl="1" indent="-285750">
              <a:buFont typeface="Arial" panose="020B0604020202020204" pitchFamily="34" charset="0"/>
              <a:buChar char="•"/>
            </a:pPr>
            <a:endParaRPr lang="en-US" sz="2400" dirty="0">
              <a:solidFill>
                <a:srgbClr val="00B050"/>
              </a:solidFill>
            </a:endParaRPr>
          </a:p>
          <a:p>
            <a:pPr marL="742950" lvl="1" indent="-285750">
              <a:buFont typeface="Arial" panose="020B0604020202020204" pitchFamily="34" charset="0"/>
              <a:buChar char="•"/>
            </a:pPr>
            <a:endParaRPr lang="en-US" sz="2400" dirty="0" smtClean="0">
              <a:solidFill>
                <a:srgbClr val="00B050"/>
              </a:solidFill>
            </a:endParaRPr>
          </a:p>
          <a:p>
            <a:pPr marL="285750" indent="-285750">
              <a:buFont typeface="Arial" panose="020B0604020202020204" pitchFamily="34" charset="0"/>
              <a:buChar char="•"/>
            </a:pPr>
            <a:endParaRPr lang="en-US" sz="2400" dirty="0">
              <a:solidFill>
                <a:srgbClr val="00B050"/>
              </a:solidFill>
            </a:endParaRPr>
          </a:p>
        </p:txBody>
      </p:sp>
      <p:sp>
        <p:nvSpPr>
          <p:cNvPr id="2" name="TextBox 1"/>
          <p:cNvSpPr txBox="1"/>
          <p:nvPr/>
        </p:nvSpPr>
        <p:spPr>
          <a:xfrm>
            <a:off x="9099" y="6479568"/>
            <a:ext cx="2124299" cy="307777"/>
          </a:xfrm>
          <a:prstGeom prst="rect">
            <a:avLst/>
          </a:prstGeom>
          <a:noFill/>
        </p:spPr>
        <p:txBody>
          <a:bodyPr wrap="none" rtlCol="0">
            <a:spAutoFit/>
          </a:bodyPr>
          <a:lstStyle/>
          <a:p>
            <a:r>
              <a:rPr lang="en-US" sz="1400" dirty="0" smtClean="0">
                <a:solidFill>
                  <a:schemeClr val="bg1"/>
                </a:solidFill>
              </a:rPr>
              <a:t>Stream Burn Ingredients</a:t>
            </a:r>
            <a:endParaRPr lang="en-US" sz="1400" dirty="0">
              <a:solidFill>
                <a:schemeClr val="bg1"/>
              </a:solidFill>
            </a:endParaRPr>
          </a:p>
        </p:txBody>
      </p:sp>
    </p:spTree>
    <p:extLst>
      <p:ext uri="{BB962C8B-B14F-4D97-AF65-F5344CB8AC3E}">
        <p14:creationId xmlns:p14="http://schemas.microsoft.com/office/powerpoint/2010/main" val="1783497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6</a:t>
            </a:fld>
            <a:endParaRPr lang="en-US"/>
          </a:p>
        </p:txBody>
      </p:sp>
      <p:sp>
        <p:nvSpPr>
          <p:cNvPr id="2" name="TextBox 1"/>
          <p:cNvSpPr txBox="1"/>
          <p:nvPr/>
        </p:nvSpPr>
        <p:spPr>
          <a:xfrm>
            <a:off x="1143000" y="186520"/>
            <a:ext cx="6058070" cy="646331"/>
          </a:xfrm>
          <a:prstGeom prst="rect">
            <a:avLst/>
          </a:prstGeom>
          <a:noFill/>
        </p:spPr>
        <p:txBody>
          <a:bodyPr wrap="none" rtlCol="0">
            <a:spAutoFit/>
          </a:bodyPr>
          <a:lstStyle/>
          <a:p>
            <a:r>
              <a:rPr lang="en-US" sz="3600" b="1" dirty="0" err="1" smtClean="0"/>
              <a:t>BurnLineEvent</a:t>
            </a:r>
            <a:r>
              <a:rPr lang="en-US" sz="3600" b="1" dirty="0" smtClean="0"/>
              <a:t> </a:t>
            </a:r>
            <a:r>
              <a:rPr lang="en-US" sz="3600" dirty="0" smtClean="0"/>
              <a:t>- dBase file</a:t>
            </a:r>
            <a:endParaRPr lang="en-US" sz="3600" dirty="0"/>
          </a:p>
        </p:txBody>
      </p:sp>
      <p:sp>
        <p:nvSpPr>
          <p:cNvPr id="3" name="TextBox 2"/>
          <p:cNvSpPr txBox="1"/>
          <p:nvPr/>
        </p:nvSpPr>
        <p:spPr>
          <a:xfrm>
            <a:off x="304800" y="1371600"/>
            <a:ext cx="8587185" cy="6494085"/>
          </a:xfrm>
          <a:prstGeom prst="rect">
            <a:avLst/>
          </a:prstGeom>
          <a:noFill/>
        </p:spPr>
        <p:txBody>
          <a:bodyPr wrap="square" rtlCol="0">
            <a:spAutoFit/>
          </a:bodyPr>
          <a:lstStyle/>
          <a:p>
            <a:pPr marL="342900" lvl="2" indent="-342900" algn="l">
              <a:buFont typeface="Arial" panose="020B0604020202020204" pitchFamily="34" charset="0"/>
              <a:buChar char="•"/>
            </a:pPr>
            <a:r>
              <a:rPr lang="en-US" sz="2200" dirty="0" smtClean="0"/>
              <a:t>Distributed as an NHD Linear Event table in dBase format</a:t>
            </a:r>
          </a:p>
          <a:p>
            <a:pPr marL="342900" lvl="2" indent="-342900">
              <a:buFont typeface="Arial" panose="020B0604020202020204" pitchFamily="34" charset="0"/>
              <a:buChar char="•"/>
            </a:pPr>
            <a:endParaRPr lang="en-US" sz="2200" dirty="0" smtClean="0"/>
          </a:p>
          <a:p>
            <a:pPr marL="342900" lvl="2" indent="-342900" algn="l">
              <a:buFont typeface="Arial" panose="020B0604020202020204" pitchFamily="34" charset="0"/>
              <a:buChar char="•"/>
            </a:pPr>
            <a:r>
              <a:rPr lang="en-US" sz="2200" dirty="0" smtClean="0"/>
              <a:t>Attributes control whether a </a:t>
            </a:r>
            <a:r>
              <a:rPr lang="en-US" sz="2200" dirty="0" err="1" smtClean="0"/>
              <a:t>flowline</a:t>
            </a:r>
            <a:r>
              <a:rPr lang="en-US" sz="2200" dirty="0" smtClean="0"/>
              <a:t> is to be used in the stream burning process or for catchment delineation (or both) </a:t>
            </a:r>
          </a:p>
          <a:p>
            <a:pPr marL="0" lvl="2"/>
            <a:endParaRPr lang="en-US" sz="2000" dirty="0" smtClean="0"/>
          </a:p>
          <a:p>
            <a:pPr marL="0" lvl="2" algn="l"/>
            <a:r>
              <a:rPr lang="en-US" sz="2000" dirty="0" smtClean="0">
                <a:solidFill>
                  <a:srgbClr val="00B0F0"/>
                </a:solidFill>
              </a:rPr>
              <a:t>            </a:t>
            </a:r>
            <a:r>
              <a:rPr lang="en-US" sz="2000" b="1" dirty="0" smtClean="0"/>
              <a:t>Catchment = “Y”   </a:t>
            </a:r>
            <a:r>
              <a:rPr lang="en-US" sz="2000" dirty="0" smtClean="0"/>
              <a:t>line will receive a catchment</a:t>
            </a:r>
          </a:p>
          <a:p>
            <a:pPr marL="0" lvl="2" algn="l"/>
            <a:r>
              <a:rPr lang="en-US" sz="2000" b="1" dirty="0"/>
              <a:t> </a:t>
            </a:r>
            <a:r>
              <a:rPr lang="en-US" sz="2000" b="1" dirty="0" smtClean="0"/>
              <a:t>                                  “N”  </a:t>
            </a:r>
            <a:r>
              <a:rPr lang="en-US" sz="2000" dirty="0" smtClean="0"/>
              <a:t>will not  receive a catchment</a:t>
            </a:r>
          </a:p>
          <a:p>
            <a:pPr marL="0" lvl="2"/>
            <a:r>
              <a:rPr lang="en-US" sz="2000" dirty="0"/>
              <a:t> </a:t>
            </a:r>
            <a:r>
              <a:rPr lang="en-US" sz="2000" dirty="0" smtClean="0"/>
              <a:t>                       </a:t>
            </a:r>
          </a:p>
          <a:p>
            <a:pPr marL="0" lvl="2"/>
            <a:r>
              <a:rPr lang="en-US" sz="2000" dirty="0" smtClean="0"/>
              <a:t>                  </a:t>
            </a:r>
            <a:r>
              <a:rPr lang="en-US" sz="2000" b="1" dirty="0" smtClean="0"/>
              <a:t>Burn = “Y”  </a:t>
            </a:r>
            <a:r>
              <a:rPr lang="en-US" sz="2000" dirty="0" smtClean="0"/>
              <a:t>line will be used for hydro-enforcement </a:t>
            </a:r>
            <a:r>
              <a:rPr lang="en-US" dirty="0" smtClean="0"/>
              <a:t>(stream-burning)</a:t>
            </a:r>
          </a:p>
          <a:p>
            <a:pPr marL="0" lvl="2"/>
            <a:r>
              <a:rPr lang="en-US" sz="2000" b="1" dirty="0" smtClean="0"/>
              <a:t>     “N”  </a:t>
            </a:r>
            <a:r>
              <a:rPr lang="en-US" sz="2000" dirty="0" smtClean="0"/>
              <a:t>will not be used for hydro-enforcement</a:t>
            </a:r>
          </a:p>
          <a:p>
            <a:pPr marL="0" lvl="2"/>
            <a:endParaRPr lang="en-US" sz="2000" dirty="0">
              <a:solidFill>
                <a:srgbClr val="00B0F0"/>
              </a:solidFill>
            </a:endParaRPr>
          </a:p>
          <a:p>
            <a:pPr marL="0" lvl="2"/>
            <a:endParaRPr lang="en-US" sz="2000" dirty="0" smtClean="0">
              <a:solidFill>
                <a:srgbClr val="00B0F0"/>
              </a:solidFill>
            </a:endParaRPr>
          </a:p>
          <a:p>
            <a:pPr marL="0" lvl="2"/>
            <a:endParaRPr lang="en-US" sz="2200" dirty="0">
              <a:solidFill>
                <a:srgbClr val="00B050"/>
              </a:solidFill>
            </a:endParaRPr>
          </a:p>
          <a:p>
            <a:pPr marL="0" lvl="2"/>
            <a:endParaRPr lang="en-US" sz="2200" dirty="0" smtClean="0">
              <a:solidFill>
                <a:srgbClr val="00B050"/>
              </a:solidFill>
            </a:endParaRPr>
          </a:p>
          <a:p>
            <a:pPr marL="914400" lvl="4"/>
            <a:endParaRPr lang="en-US" sz="2200" dirty="0">
              <a:solidFill>
                <a:srgbClr val="00B050"/>
              </a:solidFill>
            </a:endParaRPr>
          </a:p>
          <a:p>
            <a:pPr marL="914400" lvl="4"/>
            <a:endParaRPr lang="en-US" sz="2200" dirty="0">
              <a:solidFill>
                <a:srgbClr val="00B050"/>
              </a:solidFill>
            </a:endParaRPr>
          </a:p>
          <a:p>
            <a:pPr marL="342900" lvl="2" indent="-342900">
              <a:buFont typeface="Arial" panose="020B0604020202020204" pitchFamily="34" charset="0"/>
              <a:buChar char="•"/>
            </a:pPr>
            <a:endParaRPr lang="en-US" dirty="0" smtClean="0"/>
          </a:p>
          <a:p>
            <a:pPr marL="342900" lvl="2" indent="-342900">
              <a:buFont typeface="Arial" panose="020B0604020202020204" pitchFamily="34" charset="0"/>
              <a:buChar char="•"/>
            </a:pPr>
            <a:endParaRPr lang="en-US" sz="2200" dirty="0">
              <a:solidFill>
                <a:srgbClr val="00B050"/>
              </a:solidFill>
            </a:endParaRPr>
          </a:p>
          <a:p>
            <a:pPr marL="457200" lvl="3"/>
            <a:endParaRPr lang="en-US" sz="2200" dirty="0" smtClean="0">
              <a:solidFill>
                <a:srgbClr val="00B050"/>
              </a:solidFill>
            </a:endParaRPr>
          </a:p>
        </p:txBody>
      </p:sp>
      <p:sp>
        <p:nvSpPr>
          <p:cNvPr id="5" name="TextBox 4"/>
          <p:cNvSpPr txBox="1"/>
          <p:nvPr/>
        </p:nvSpPr>
        <p:spPr>
          <a:xfrm>
            <a:off x="99615" y="6471608"/>
            <a:ext cx="1359668" cy="307777"/>
          </a:xfrm>
          <a:prstGeom prst="rect">
            <a:avLst/>
          </a:prstGeom>
          <a:noFill/>
        </p:spPr>
        <p:txBody>
          <a:bodyPr wrap="none" rtlCol="0">
            <a:spAutoFit/>
          </a:bodyPr>
          <a:lstStyle/>
          <a:p>
            <a:r>
              <a:rPr lang="en-US" sz="1400" dirty="0" err="1" smtClean="0">
                <a:solidFill>
                  <a:schemeClr val="bg1"/>
                </a:solidFill>
              </a:rPr>
              <a:t>BurnLineEvent</a:t>
            </a:r>
            <a:endParaRPr lang="en-US" sz="1400" dirty="0">
              <a:solidFill>
                <a:schemeClr val="bg1"/>
              </a:solidFill>
            </a:endParaRPr>
          </a:p>
        </p:txBody>
      </p:sp>
    </p:spTree>
    <p:extLst>
      <p:ext uri="{BB962C8B-B14F-4D97-AF65-F5344CB8AC3E}">
        <p14:creationId xmlns:p14="http://schemas.microsoft.com/office/powerpoint/2010/main" val="2405274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4288" y="90488"/>
            <a:ext cx="9115425" cy="6677025"/>
          </a:xfrm>
          <a:prstGeom prst="rect">
            <a:avLst/>
          </a:prstGeom>
          <a:noFill/>
          <a:ln w="9525">
            <a:noFill/>
            <a:miter lim="800000"/>
            <a:headEnd/>
            <a:tailEnd/>
          </a:ln>
        </p:spPr>
      </p:pic>
      <p:pic>
        <p:nvPicPr>
          <p:cNvPr id="5" name="Picture 4" descr="pipeline.bmp"/>
          <p:cNvPicPr>
            <a:picLocks noChangeAspect="1"/>
          </p:cNvPicPr>
          <p:nvPr/>
        </p:nvPicPr>
        <p:blipFill>
          <a:blip r:embed="rId4" cstate="print"/>
          <a:stretch>
            <a:fillRect/>
          </a:stretch>
        </p:blipFill>
        <p:spPr>
          <a:xfrm>
            <a:off x="5410200" y="4088764"/>
            <a:ext cx="3733800" cy="2769236"/>
          </a:xfrm>
          <a:prstGeom prst="rect">
            <a:avLst/>
          </a:prstGeom>
        </p:spPr>
      </p:pic>
      <p:sp>
        <p:nvSpPr>
          <p:cNvPr id="6" name="Rectangle 5"/>
          <p:cNvSpPr/>
          <p:nvPr/>
        </p:nvSpPr>
        <p:spPr>
          <a:xfrm>
            <a:off x="14288" y="-38100"/>
            <a:ext cx="32766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t>Victoria Reservoir Michigan</a:t>
            </a:r>
          </a:p>
          <a:p>
            <a:pPr algn="ctr"/>
            <a:endParaRPr lang="en-US" dirty="0" smtClean="0"/>
          </a:p>
          <a:p>
            <a:pPr algn="ctr"/>
            <a:r>
              <a:rPr lang="en-US" dirty="0" smtClean="0"/>
              <a:t>NHD Flowline FTYPE = Pipeline</a:t>
            </a:r>
          </a:p>
          <a:p>
            <a:pPr algn="ctr"/>
            <a:endParaRPr lang="en-US" dirty="0"/>
          </a:p>
          <a:p>
            <a:pPr algn="ctr"/>
            <a:r>
              <a:rPr lang="en-US" dirty="0" err="1" smtClean="0"/>
              <a:t>BurnLineEvent</a:t>
            </a:r>
            <a:r>
              <a:rPr lang="en-US" dirty="0" smtClean="0"/>
              <a:t> Catch/Burn Attributes</a:t>
            </a:r>
          </a:p>
          <a:p>
            <a:pPr algn="ctr"/>
            <a:endParaRPr lang="en-US" sz="1200" dirty="0"/>
          </a:p>
          <a:p>
            <a:pPr algn="ctr"/>
            <a:r>
              <a:rPr lang="en-US" dirty="0" smtClean="0"/>
              <a:t>Catchment = N</a:t>
            </a:r>
          </a:p>
          <a:p>
            <a:pPr algn="ctr"/>
            <a:r>
              <a:rPr lang="en-US" dirty="0" smtClean="0"/>
              <a:t>Burn = N</a:t>
            </a:r>
          </a:p>
          <a:p>
            <a:pPr algn="ctr"/>
            <a:endParaRPr lang="en-US" dirty="0"/>
          </a:p>
        </p:txBody>
      </p:sp>
      <p:cxnSp>
        <p:nvCxnSpPr>
          <p:cNvPr id="8" name="Straight Arrow Connector 7"/>
          <p:cNvCxnSpPr/>
          <p:nvPr/>
        </p:nvCxnSpPr>
        <p:spPr>
          <a:xfrm>
            <a:off x="2362200" y="2514600"/>
            <a:ext cx="5334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95400" y="434340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1295400" y="4724400"/>
            <a:ext cx="4114800" cy="2133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02E4544E-872D-47C4-B6EA-CDF45227CBFD}" type="slidenum">
              <a:rPr lang="en-US" smtClean="0"/>
              <a:pPr/>
              <a:t>7</a:t>
            </a:fld>
            <a:endParaRPr lang="en-US"/>
          </a:p>
        </p:txBody>
      </p:sp>
    </p:spTree>
    <p:extLst>
      <p:ext uri="{BB962C8B-B14F-4D97-AF65-F5344CB8AC3E}">
        <p14:creationId xmlns:p14="http://schemas.microsoft.com/office/powerpoint/2010/main" val="1104981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467345-B212-4AC2-B193-99D06989F507}" type="slidenum">
              <a:rPr lang="en-US" smtClean="0"/>
              <a:pPr/>
              <a:t>8</a:t>
            </a:fld>
            <a:endParaRPr lang="en-US"/>
          </a:p>
        </p:txBody>
      </p:sp>
      <p:sp>
        <p:nvSpPr>
          <p:cNvPr id="5" name="TextBox 4"/>
          <p:cNvSpPr txBox="1"/>
          <p:nvPr/>
        </p:nvSpPr>
        <p:spPr>
          <a:xfrm>
            <a:off x="152400" y="76200"/>
            <a:ext cx="6058070" cy="646331"/>
          </a:xfrm>
          <a:prstGeom prst="rect">
            <a:avLst/>
          </a:prstGeom>
          <a:noFill/>
        </p:spPr>
        <p:txBody>
          <a:bodyPr wrap="none" rtlCol="0">
            <a:spAutoFit/>
          </a:bodyPr>
          <a:lstStyle/>
          <a:p>
            <a:r>
              <a:rPr lang="en-US" sz="3600" b="1" dirty="0" err="1" smtClean="0"/>
              <a:t>BurnLineEvent</a:t>
            </a:r>
            <a:r>
              <a:rPr lang="en-US" sz="3600" b="1" dirty="0" smtClean="0"/>
              <a:t> </a:t>
            </a:r>
            <a:r>
              <a:rPr lang="en-US" sz="3600" dirty="0" smtClean="0"/>
              <a:t>- dBase file</a:t>
            </a:r>
            <a:endParaRPr lang="en-US" sz="3600" dirty="0"/>
          </a:p>
        </p:txBody>
      </p:sp>
      <p:sp>
        <p:nvSpPr>
          <p:cNvPr id="7" name="TextBox 6"/>
          <p:cNvSpPr txBox="1"/>
          <p:nvPr/>
        </p:nvSpPr>
        <p:spPr>
          <a:xfrm>
            <a:off x="99615" y="6471608"/>
            <a:ext cx="1359668" cy="307777"/>
          </a:xfrm>
          <a:prstGeom prst="rect">
            <a:avLst/>
          </a:prstGeom>
          <a:noFill/>
        </p:spPr>
        <p:txBody>
          <a:bodyPr wrap="none" rtlCol="0">
            <a:spAutoFit/>
          </a:bodyPr>
          <a:lstStyle/>
          <a:p>
            <a:r>
              <a:rPr lang="en-US" sz="1400" dirty="0" err="1" smtClean="0">
                <a:solidFill>
                  <a:schemeClr val="bg1"/>
                </a:solidFill>
              </a:rPr>
              <a:t>BurnLineEvent</a:t>
            </a:r>
            <a:endParaRPr lang="en-US" sz="1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910065"/>
            <a:ext cx="3131830" cy="2825455"/>
          </a:xfrm>
          <a:prstGeom prst="rect">
            <a:avLst/>
          </a:prstGeom>
        </p:spPr>
      </p:pic>
      <p:sp>
        <p:nvSpPr>
          <p:cNvPr id="8" name="TextBox 7"/>
          <p:cNvSpPr txBox="1"/>
          <p:nvPr/>
        </p:nvSpPr>
        <p:spPr>
          <a:xfrm>
            <a:off x="6705600" y="6428601"/>
            <a:ext cx="1077539" cy="276999"/>
          </a:xfrm>
          <a:prstGeom prst="rect">
            <a:avLst/>
          </a:prstGeom>
          <a:noFill/>
        </p:spPr>
        <p:txBody>
          <a:bodyPr wrap="none" rtlCol="0">
            <a:spAutoFit/>
          </a:bodyPr>
          <a:lstStyle/>
          <a:p>
            <a:r>
              <a:rPr lang="en-US" sz="1200" dirty="0" err="1" smtClean="0"/>
              <a:t>NHDFlowline</a:t>
            </a:r>
            <a:endParaRPr lang="en-US" sz="1200" dirty="0"/>
          </a:p>
        </p:txBody>
      </p:sp>
      <p:sp>
        <p:nvSpPr>
          <p:cNvPr id="9" name="TextBox 8"/>
          <p:cNvSpPr txBox="1"/>
          <p:nvPr/>
        </p:nvSpPr>
        <p:spPr>
          <a:xfrm>
            <a:off x="6705600" y="6248400"/>
            <a:ext cx="1189749" cy="276999"/>
          </a:xfrm>
          <a:prstGeom prst="rect">
            <a:avLst/>
          </a:prstGeom>
          <a:noFill/>
        </p:spPr>
        <p:txBody>
          <a:bodyPr wrap="none" rtlCol="0">
            <a:spAutoFit/>
          </a:bodyPr>
          <a:lstStyle/>
          <a:p>
            <a:r>
              <a:rPr lang="en-US" sz="1200" dirty="0" err="1" smtClean="0"/>
              <a:t>BurnLineEvent</a:t>
            </a:r>
            <a:endParaRPr lang="en-US" sz="1200" dirty="0"/>
          </a:p>
        </p:txBody>
      </p:sp>
      <p:sp>
        <p:nvSpPr>
          <p:cNvPr id="6" name="Rectangle 5"/>
          <p:cNvSpPr/>
          <p:nvPr/>
        </p:nvSpPr>
        <p:spPr>
          <a:xfrm>
            <a:off x="259070" y="914400"/>
            <a:ext cx="8382000" cy="4893647"/>
          </a:xfrm>
          <a:prstGeom prst="rect">
            <a:avLst/>
          </a:prstGeom>
        </p:spPr>
        <p:txBody>
          <a:bodyPr wrap="square">
            <a:spAutoFit/>
          </a:bodyPr>
          <a:lstStyle/>
          <a:p>
            <a:pPr marL="0" lvl="3" algn="l"/>
            <a:r>
              <a:rPr lang="en-US" dirty="0"/>
              <a:t>Can be rendered to a </a:t>
            </a:r>
            <a:r>
              <a:rPr lang="en-US" dirty="0" err="1"/>
              <a:t>shapefile</a:t>
            </a:r>
            <a:r>
              <a:rPr lang="en-US" dirty="0"/>
              <a:t> using the NHD linear </a:t>
            </a:r>
            <a:r>
              <a:rPr lang="en-US" dirty="0" smtClean="0"/>
              <a:t>event fields </a:t>
            </a:r>
            <a:r>
              <a:rPr lang="en-US" dirty="0"/>
              <a:t>(</a:t>
            </a:r>
            <a:r>
              <a:rPr lang="en-US" dirty="0" err="1"/>
              <a:t>FromMeas</a:t>
            </a:r>
            <a:r>
              <a:rPr lang="en-US" dirty="0"/>
              <a:t>, </a:t>
            </a:r>
            <a:r>
              <a:rPr lang="en-US" dirty="0" err="1"/>
              <a:t>ToMeas</a:t>
            </a:r>
            <a:r>
              <a:rPr lang="en-US" dirty="0"/>
              <a:t>, </a:t>
            </a:r>
            <a:r>
              <a:rPr lang="en-US" dirty="0" err="1"/>
              <a:t>ReachCode</a:t>
            </a:r>
            <a:r>
              <a:rPr lang="en-US" dirty="0"/>
              <a:t>) with </a:t>
            </a:r>
            <a:r>
              <a:rPr lang="en-US" dirty="0" smtClean="0"/>
              <a:t>\</a:t>
            </a:r>
            <a:r>
              <a:rPr lang="en-US" dirty="0" err="1" smtClean="0"/>
              <a:t>NHDSnapshot</a:t>
            </a:r>
            <a:r>
              <a:rPr lang="en-US" dirty="0" smtClean="0"/>
              <a:t>\Hydrography\</a:t>
            </a:r>
            <a:r>
              <a:rPr lang="en-US" dirty="0" err="1" smtClean="0"/>
              <a:t>NHDFlowline.shp</a:t>
            </a:r>
            <a:r>
              <a:rPr lang="en-US" dirty="0" smtClean="0"/>
              <a:t> </a:t>
            </a:r>
          </a:p>
          <a:p>
            <a:pPr marL="0" lvl="3" algn="l"/>
            <a:endParaRPr lang="en-US" sz="1100" dirty="0" smtClean="0">
              <a:solidFill>
                <a:srgbClr val="00B050"/>
              </a:solidFill>
            </a:endParaRPr>
          </a:p>
          <a:p>
            <a:pPr marL="0" lvl="3" algn="l">
              <a:lnSpc>
                <a:spcPct val="150000"/>
              </a:lnSpc>
            </a:pPr>
            <a:r>
              <a:rPr lang="en-US" sz="2200" b="1" dirty="0" smtClean="0"/>
              <a:t>Differences Between </a:t>
            </a:r>
            <a:r>
              <a:rPr lang="en-US" sz="2200" b="1" dirty="0" err="1" smtClean="0"/>
              <a:t>BurnLineEvent</a:t>
            </a:r>
            <a:r>
              <a:rPr lang="en-US" sz="2200" b="1" dirty="0" smtClean="0"/>
              <a:t> and </a:t>
            </a:r>
            <a:r>
              <a:rPr lang="en-US" sz="2200" b="1" dirty="0" err="1" smtClean="0"/>
              <a:t>NHDFlowline</a:t>
            </a:r>
            <a:endParaRPr lang="en-US" sz="2200" b="1" dirty="0"/>
          </a:p>
          <a:p>
            <a:pPr marL="342900" lvl="3" indent="-342900" algn="l">
              <a:lnSpc>
                <a:spcPct val="150000"/>
              </a:lnSpc>
              <a:buFont typeface="Arial" panose="020B0604020202020204" pitchFamily="34" charset="0"/>
              <a:buChar char="•"/>
            </a:pPr>
            <a:r>
              <a:rPr lang="en-US" sz="2000" dirty="0" err="1" smtClean="0"/>
              <a:t>BurnLineEvent</a:t>
            </a:r>
            <a:r>
              <a:rPr lang="en-US" sz="2000" dirty="0" smtClean="0"/>
              <a:t> contains just networked </a:t>
            </a:r>
            <a:r>
              <a:rPr lang="en-US" sz="2000" dirty="0" err="1" smtClean="0"/>
              <a:t>flowlines</a:t>
            </a:r>
            <a:r>
              <a:rPr lang="en-US" sz="2000" dirty="0" smtClean="0"/>
              <a:t>. There are no “uninitialized” features in </a:t>
            </a:r>
            <a:r>
              <a:rPr lang="en-US" sz="2000" dirty="0" err="1" smtClean="0"/>
              <a:t>BurnLineEvent</a:t>
            </a:r>
            <a:r>
              <a:rPr lang="en-US" sz="2000" dirty="0" smtClean="0"/>
              <a:t>. </a:t>
            </a:r>
            <a:r>
              <a:rPr lang="en-US" sz="2000" dirty="0" err="1" smtClean="0"/>
              <a:t>NHDFlowline</a:t>
            </a:r>
            <a:r>
              <a:rPr lang="en-US" sz="2000" dirty="0" smtClean="0"/>
              <a:t> has both</a:t>
            </a:r>
            <a:endParaRPr lang="en-US" sz="2000" dirty="0"/>
          </a:p>
          <a:p>
            <a:pPr marL="342900" lvl="3" indent="-342900" algn="l">
              <a:lnSpc>
                <a:spcPct val="150000"/>
              </a:lnSpc>
              <a:buFont typeface="Arial" panose="020B0604020202020204" pitchFamily="34" charset="0"/>
              <a:buChar char="•"/>
            </a:pPr>
            <a:endParaRPr lang="en-US" sz="1200" dirty="0">
              <a:solidFill>
                <a:srgbClr val="00B050"/>
              </a:solidFill>
            </a:endParaRPr>
          </a:p>
          <a:p>
            <a:pPr marL="342900" lvl="3" indent="-342900" algn="l">
              <a:buFont typeface="Arial" panose="020B0604020202020204" pitchFamily="34" charset="0"/>
              <a:buChar char="•"/>
            </a:pPr>
            <a:r>
              <a:rPr lang="en-US" sz="2000" dirty="0" smtClean="0"/>
              <a:t>Headwater and Secondary Path Divergent </a:t>
            </a:r>
            <a:r>
              <a:rPr lang="en-US" sz="2000" dirty="0" err="1" smtClean="0"/>
              <a:t>flowlines</a:t>
            </a:r>
            <a:r>
              <a:rPr lang="en-US" sz="2000" dirty="0" smtClean="0"/>
              <a:t> are trimmed back in </a:t>
            </a:r>
            <a:r>
              <a:rPr lang="en-US" sz="2000" dirty="0" err="1" smtClean="0"/>
              <a:t>BurnLineEvent</a:t>
            </a:r>
            <a:endParaRPr lang="en-US" sz="2000" dirty="0" smtClean="0"/>
          </a:p>
          <a:p>
            <a:pPr marL="0" lvl="2" algn="l"/>
            <a:endParaRPr lang="en-US" sz="2000" dirty="0">
              <a:solidFill>
                <a:srgbClr val="00B050"/>
              </a:solidFill>
            </a:endParaRPr>
          </a:p>
          <a:p>
            <a:pPr marL="0" lvl="2" algn="l"/>
            <a:r>
              <a:rPr lang="en-US" dirty="0" smtClean="0"/>
              <a:t>To find streams that were trimmed in </a:t>
            </a:r>
            <a:r>
              <a:rPr lang="en-US" dirty="0" err="1" smtClean="0"/>
              <a:t>BurnLineEvent</a:t>
            </a:r>
            <a:r>
              <a:rPr lang="en-US" dirty="0" smtClean="0"/>
              <a:t>:</a:t>
            </a:r>
            <a:endParaRPr lang="en-US" b="1" dirty="0"/>
          </a:p>
          <a:p>
            <a:pPr marL="0" lvl="2" algn="l"/>
            <a:endParaRPr lang="en-US" sz="1600" b="1" dirty="0" smtClean="0"/>
          </a:p>
          <a:p>
            <a:pPr marL="0" lvl="2" algn="l"/>
            <a:r>
              <a:rPr lang="en-US" sz="1600" b="1" dirty="0" err="1" smtClean="0"/>
              <a:t>LengthKm</a:t>
            </a:r>
            <a:r>
              <a:rPr lang="en-US" sz="1600" dirty="0" smtClean="0"/>
              <a:t> </a:t>
            </a:r>
            <a:r>
              <a:rPr lang="en-US" sz="1600" b="1" dirty="0" smtClean="0"/>
              <a:t>&lt;&gt; </a:t>
            </a:r>
            <a:r>
              <a:rPr lang="en-US" sz="1600" b="1" dirty="0" err="1" smtClean="0"/>
              <a:t>BurnLenKm</a:t>
            </a:r>
            <a:r>
              <a:rPr lang="en-US" sz="1600" b="1" dirty="0" smtClean="0"/>
              <a:t> </a:t>
            </a:r>
            <a:r>
              <a:rPr lang="en-US" sz="1600" dirty="0" smtClean="0"/>
              <a:t>= a trimmed </a:t>
            </a:r>
            <a:r>
              <a:rPr lang="en-US" sz="1600" dirty="0" err="1" smtClean="0"/>
              <a:t>flowline</a:t>
            </a:r>
            <a:r>
              <a:rPr lang="en-US" sz="1600" dirty="0" smtClean="0"/>
              <a:t> feature </a:t>
            </a:r>
          </a:p>
          <a:p>
            <a:pPr marL="914400" lvl="4"/>
            <a:endParaRPr lang="en-US" sz="2200" dirty="0">
              <a:solidFill>
                <a:srgbClr val="00B050"/>
              </a:solidFill>
            </a:endParaRPr>
          </a:p>
          <a:p>
            <a:pPr marL="914400" lvl="4"/>
            <a:endParaRPr lang="en-US" sz="2200" dirty="0">
              <a:solidFill>
                <a:srgbClr val="00B0F0"/>
              </a:solidFill>
            </a:endParaRPr>
          </a:p>
        </p:txBody>
      </p:sp>
    </p:spTree>
    <p:extLst>
      <p:ext uri="{BB962C8B-B14F-4D97-AF65-F5344CB8AC3E}">
        <p14:creationId xmlns:p14="http://schemas.microsoft.com/office/powerpoint/2010/main" val="1629257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A66B489-4625-401D-A038-D0FA8EE333AB}">
  <ds:schemaRefs>
    <ds:schemaRef ds:uri="ESRI.ArcGIS.Mapping.OfficeIntegration.PowerPointInfo"/>
  </ds:schemaRefs>
</ds:datastoreItem>
</file>

<file path=customXml/itemProps10.xml><?xml version="1.0" encoding="utf-8"?>
<ds:datastoreItem xmlns:ds="http://schemas.openxmlformats.org/officeDocument/2006/customXml" ds:itemID="{128FF25B-4F6F-476E-981E-FB7D2708438F}">
  <ds:schemaRefs>
    <ds:schemaRef ds:uri="ESRI.ArcGIS.Mapping.OfficeIntegration.PowerPointInfo"/>
  </ds:schemaRefs>
</ds:datastoreItem>
</file>

<file path=customXml/itemProps100.xml><?xml version="1.0" encoding="utf-8"?>
<ds:datastoreItem xmlns:ds="http://schemas.openxmlformats.org/officeDocument/2006/customXml" ds:itemID="{B6AFB5B0-CBDD-4BF7-ABDB-04DAC1AA4634}">
  <ds:schemaRefs>
    <ds:schemaRef ds:uri="ESRI.ArcGIS.Mapping.OfficeIntegration.PowerPointInfo"/>
  </ds:schemaRefs>
</ds:datastoreItem>
</file>

<file path=customXml/itemProps101.xml><?xml version="1.0" encoding="utf-8"?>
<ds:datastoreItem xmlns:ds="http://schemas.openxmlformats.org/officeDocument/2006/customXml" ds:itemID="{0FB33711-5263-4A31-A50E-FAD224DD6841}">
  <ds:schemaRefs>
    <ds:schemaRef ds:uri="ESRI.ArcGIS.Mapping.OfficeIntegration.PowerPointInfo"/>
  </ds:schemaRefs>
</ds:datastoreItem>
</file>

<file path=customXml/itemProps102.xml><?xml version="1.0" encoding="utf-8"?>
<ds:datastoreItem xmlns:ds="http://schemas.openxmlformats.org/officeDocument/2006/customXml" ds:itemID="{16901370-DD49-4475-997B-3ED2DE1528E5}">
  <ds:schemaRefs>
    <ds:schemaRef ds:uri="ESRI.ArcGIS.Mapping.OfficeIntegration.PowerPointInfo"/>
  </ds:schemaRefs>
</ds:datastoreItem>
</file>

<file path=customXml/itemProps103.xml><?xml version="1.0" encoding="utf-8"?>
<ds:datastoreItem xmlns:ds="http://schemas.openxmlformats.org/officeDocument/2006/customXml" ds:itemID="{706547CB-E946-4CD2-A8FE-7B5DE416EB0A}">
  <ds:schemaRefs>
    <ds:schemaRef ds:uri="ESRI.ArcGIS.Mapping.OfficeIntegration.PowerPointInfo"/>
  </ds:schemaRefs>
</ds:datastoreItem>
</file>

<file path=customXml/itemProps104.xml><?xml version="1.0" encoding="utf-8"?>
<ds:datastoreItem xmlns:ds="http://schemas.openxmlformats.org/officeDocument/2006/customXml" ds:itemID="{A712A71E-E10C-4D80-A016-CAC76A2F2970}">
  <ds:schemaRefs>
    <ds:schemaRef ds:uri="ESRI.ArcGIS.Mapping.OfficeIntegration.PowerPointInfo"/>
  </ds:schemaRefs>
</ds:datastoreItem>
</file>

<file path=customXml/itemProps105.xml><?xml version="1.0" encoding="utf-8"?>
<ds:datastoreItem xmlns:ds="http://schemas.openxmlformats.org/officeDocument/2006/customXml" ds:itemID="{7D17AC94-DE75-4D21-8B97-C2799AC684B8}">
  <ds:schemaRefs>
    <ds:schemaRef ds:uri="ESRI.ArcGIS.Mapping.OfficeIntegration.PowerPointInfo"/>
  </ds:schemaRefs>
</ds:datastoreItem>
</file>

<file path=customXml/itemProps106.xml><?xml version="1.0" encoding="utf-8"?>
<ds:datastoreItem xmlns:ds="http://schemas.openxmlformats.org/officeDocument/2006/customXml" ds:itemID="{177E0704-D903-46AA-9818-80C448E16260}">
  <ds:schemaRefs>
    <ds:schemaRef ds:uri="ESRI.ArcGIS.Mapping.OfficeIntegration.PowerPointInfo"/>
  </ds:schemaRefs>
</ds:datastoreItem>
</file>

<file path=customXml/itemProps107.xml><?xml version="1.0" encoding="utf-8"?>
<ds:datastoreItem xmlns:ds="http://schemas.openxmlformats.org/officeDocument/2006/customXml" ds:itemID="{082B93CD-2657-4D61-AB93-A511CEB684DA}">
  <ds:schemaRefs>
    <ds:schemaRef ds:uri="ESRI.ArcGIS.Mapping.OfficeIntegration.PowerPointInfo"/>
  </ds:schemaRefs>
</ds:datastoreItem>
</file>

<file path=customXml/itemProps108.xml><?xml version="1.0" encoding="utf-8"?>
<ds:datastoreItem xmlns:ds="http://schemas.openxmlformats.org/officeDocument/2006/customXml" ds:itemID="{A8EA4637-F0D4-49DE-AD3C-114CEE20AF27}">
  <ds:schemaRefs>
    <ds:schemaRef ds:uri="ESRI.ArcGIS.Mapping.OfficeIntegration.PowerPointInfo"/>
  </ds:schemaRefs>
</ds:datastoreItem>
</file>

<file path=customXml/itemProps109.xml><?xml version="1.0" encoding="utf-8"?>
<ds:datastoreItem xmlns:ds="http://schemas.openxmlformats.org/officeDocument/2006/customXml" ds:itemID="{21F583EF-484C-4A3F-A23F-2A5BBECB6499}">
  <ds:schemaRefs>
    <ds:schemaRef ds:uri="ESRI.ArcGIS.Mapping.OfficeIntegration.PowerPointInfo"/>
  </ds:schemaRefs>
</ds:datastoreItem>
</file>

<file path=customXml/itemProps11.xml><?xml version="1.0" encoding="utf-8"?>
<ds:datastoreItem xmlns:ds="http://schemas.openxmlformats.org/officeDocument/2006/customXml" ds:itemID="{848A7845-7DA3-4664-A583-4B68B965870C}">
  <ds:schemaRefs>
    <ds:schemaRef ds:uri="ESRI.ArcGIS.Mapping.OfficeIntegration.PowerPointInfo"/>
  </ds:schemaRefs>
</ds:datastoreItem>
</file>

<file path=customXml/itemProps110.xml><?xml version="1.0" encoding="utf-8"?>
<ds:datastoreItem xmlns:ds="http://schemas.openxmlformats.org/officeDocument/2006/customXml" ds:itemID="{39C5CE2F-B550-4D96-98F5-FF900D9927D4}">
  <ds:schemaRefs>
    <ds:schemaRef ds:uri="ESRI.ArcGIS.Mapping.OfficeIntegration.PowerPointInfo"/>
  </ds:schemaRefs>
</ds:datastoreItem>
</file>

<file path=customXml/itemProps111.xml><?xml version="1.0" encoding="utf-8"?>
<ds:datastoreItem xmlns:ds="http://schemas.openxmlformats.org/officeDocument/2006/customXml" ds:itemID="{9491B268-0D0E-435C-8E8D-2CB34B1C2FF5}">
  <ds:schemaRefs>
    <ds:schemaRef ds:uri="ESRI.ArcGIS.Mapping.OfficeIntegration.PowerPointInfo"/>
  </ds:schemaRefs>
</ds:datastoreItem>
</file>

<file path=customXml/itemProps112.xml><?xml version="1.0" encoding="utf-8"?>
<ds:datastoreItem xmlns:ds="http://schemas.openxmlformats.org/officeDocument/2006/customXml" ds:itemID="{BD4EF4B5-AF75-4B61-B499-706EC8A4AD64}">
  <ds:schemaRefs>
    <ds:schemaRef ds:uri="ESRI.ArcGIS.Mapping.OfficeIntegration.PowerPointInfo"/>
  </ds:schemaRefs>
</ds:datastoreItem>
</file>

<file path=customXml/itemProps113.xml><?xml version="1.0" encoding="utf-8"?>
<ds:datastoreItem xmlns:ds="http://schemas.openxmlformats.org/officeDocument/2006/customXml" ds:itemID="{2648F840-8273-4227-9A4D-C6A5F534B3B4}">
  <ds:schemaRefs>
    <ds:schemaRef ds:uri="ESRI.ArcGIS.Mapping.OfficeIntegration.PowerPointInfo"/>
  </ds:schemaRefs>
</ds:datastoreItem>
</file>

<file path=customXml/itemProps114.xml><?xml version="1.0" encoding="utf-8"?>
<ds:datastoreItem xmlns:ds="http://schemas.openxmlformats.org/officeDocument/2006/customXml" ds:itemID="{13785CDE-0665-454E-9918-A09DE3DC53F1}">
  <ds:schemaRefs>
    <ds:schemaRef ds:uri="ESRI.ArcGIS.Mapping.OfficeIntegration.PowerPointInfo"/>
  </ds:schemaRefs>
</ds:datastoreItem>
</file>

<file path=customXml/itemProps115.xml><?xml version="1.0" encoding="utf-8"?>
<ds:datastoreItem xmlns:ds="http://schemas.openxmlformats.org/officeDocument/2006/customXml" ds:itemID="{99BE54CA-235F-496B-A383-C6944D29B1C0}">
  <ds:schemaRefs>
    <ds:schemaRef ds:uri="ESRI.ArcGIS.Mapping.OfficeIntegration.PowerPointInfo"/>
  </ds:schemaRefs>
</ds:datastoreItem>
</file>

<file path=customXml/itemProps116.xml><?xml version="1.0" encoding="utf-8"?>
<ds:datastoreItem xmlns:ds="http://schemas.openxmlformats.org/officeDocument/2006/customXml" ds:itemID="{E0140060-780E-4248-AA6F-2AD5F47B0A45}">
  <ds:schemaRefs>
    <ds:schemaRef ds:uri="ESRI.ArcGIS.Mapping.OfficeIntegration.PowerPointInfo"/>
  </ds:schemaRefs>
</ds:datastoreItem>
</file>

<file path=customXml/itemProps117.xml><?xml version="1.0" encoding="utf-8"?>
<ds:datastoreItem xmlns:ds="http://schemas.openxmlformats.org/officeDocument/2006/customXml" ds:itemID="{5EAE6342-BBE4-44F4-B94A-7FCB857C0869}">
  <ds:schemaRefs>
    <ds:schemaRef ds:uri="ESRI.ArcGIS.Mapping.OfficeIntegration.PowerPointInfo"/>
  </ds:schemaRefs>
</ds:datastoreItem>
</file>

<file path=customXml/itemProps118.xml><?xml version="1.0" encoding="utf-8"?>
<ds:datastoreItem xmlns:ds="http://schemas.openxmlformats.org/officeDocument/2006/customXml" ds:itemID="{D3997E0C-835E-45E8-B2BD-CFCA1DB7F338}">
  <ds:schemaRefs>
    <ds:schemaRef ds:uri="ESRI.ArcGIS.Mapping.OfficeIntegration.PowerPointInfo"/>
  </ds:schemaRefs>
</ds:datastoreItem>
</file>

<file path=customXml/itemProps119.xml><?xml version="1.0" encoding="utf-8"?>
<ds:datastoreItem xmlns:ds="http://schemas.openxmlformats.org/officeDocument/2006/customXml" ds:itemID="{912A8295-7F43-4130-8911-FF9CEAF79417}">
  <ds:schemaRefs>
    <ds:schemaRef ds:uri="ESRI.ArcGIS.Mapping.OfficeIntegration.PowerPointInfo"/>
  </ds:schemaRefs>
</ds:datastoreItem>
</file>

<file path=customXml/itemProps12.xml><?xml version="1.0" encoding="utf-8"?>
<ds:datastoreItem xmlns:ds="http://schemas.openxmlformats.org/officeDocument/2006/customXml" ds:itemID="{9DDE5AC3-18CA-48B5-87CF-5B2F6F6F2511}">
  <ds:schemaRefs>
    <ds:schemaRef ds:uri="ESRI.ArcGIS.Mapping.OfficeIntegration.PowerPointInfo"/>
  </ds:schemaRefs>
</ds:datastoreItem>
</file>

<file path=customXml/itemProps120.xml><?xml version="1.0" encoding="utf-8"?>
<ds:datastoreItem xmlns:ds="http://schemas.openxmlformats.org/officeDocument/2006/customXml" ds:itemID="{93EC7834-EB51-4696-9FEB-1072284A45E1}">
  <ds:schemaRefs>
    <ds:schemaRef ds:uri="ESRI.ArcGIS.Mapping.OfficeIntegration.PowerPointInfo"/>
  </ds:schemaRefs>
</ds:datastoreItem>
</file>

<file path=customXml/itemProps121.xml><?xml version="1.0" encoding="utf-8"?>
<ds:datastoreItem xmlns:ds="http://schemas.openxmlformats.org/officeDocument/2006/customXml" ds:itemID="{6688E01F-216C-47AA-BC31-968D59A2B475}">
  <ds:schemaRefs>
    <ds:schemaRef ds:uri="ESRI.ArcGIS.Mapping.OfficeIntegration.PowerPointInfo"/>
  </ds:schemaRefs>
</ds:datastoreItem>
</file>

<file path=customXml/itemProps122.xml><?xml version="1.0" encoding="utf-8"?>
<ds:datastoreItem xmlns:ds="http://schemas.openxmlformats.org/officeDocument/2006/customXml" ds:itemID="{B1294814-CDC4-4710-A89A-27CFE3024923}">
  <ds:schemaRefs>
    <ds:schemaRef ds:uri="ESRI.ArcGIS.Mapping.OfficeIntegration.PowerPointInfo"/>
  </ds:schemaRefs>
</ds:datastoreItem>
</file>

<file path=customXml/itemProps123.xml><?xml version="1.0" encoding="utf-8"?>
<ds:datastoreItem xmlns:ds="http://schemas.openxmlformats.org/officeDocument/2006/customXml" ds:itemID="{554F0546-EE7E-40B8-A5C9-059E832C6266}">
  <ds:schemaRefs>
    <ds:schemaRef ds:uri="ESRI.ArcGIS.Mapping.OfficeIntegration.PowerPointInfo"/>
  </ds:schemaRefs>
</ds:datastoreItem>
</file>

<file path=customXml/itemProps124.xml><?xml version="1.0" encoding="utf-8"?>
<ds:datastoreItem xmlns:ds="http://schemas.openxmlformats.org/officeDocument/2006/customXml" ds:itemID="{4ADB47D1-9285-430F-9D53-D6F842162433}">
  <ds:schemaRefs>
    <ds:schemaRef ds:uri="ESRI.ArcGIS.Mapping.OfficeIntegration.PowerPointInfo"/>
  </ds:schemaRefs>
</ds:datastoreItem>
</file>

<file path=customXml/itemProps125.xml><?xml version="1.0" encoding="utf-8"?>
<ds:datastoreItem xmlns:ds="http://schemas.openxmlformats.org/officeDocument/2006/customXml" ds:itemID="{B701688B-22BD-48C3-A4F7-7C0D29F0327F}">
  <ds:schemaRefs>
    <ds:schemaRef ds:uri="ESRI.ArcGIS.Mapping.OfficeIntegration.PowerPointInfo"/>
  </ds:schemaRefs>
</ds:datastoreItem>
</file>

<file path=customXml/itemProps126.xml><?xml version="1.0" encoding="utf-8"?>
<ds:datastoreItem xmlns:ds="http://schemas.openxmlformats.org/officeDocument/2006/customXml" ds:itemID="{259A3351-6D60-409F-90A1-5DF46B76C5B5}">
  <ds:schemaRefs>
    <ds:schemaRef ds:uri="ESRI.ArcGIS.Mapping.OfficeIntegration.PowerPointInfo"/>
  </ds:schemaRefs>
</ds:datastoreItem>
</file>

<file path=customXml/itemProps127.xml><?xml version="1.0" encoding="utf-8"?>
<ds:datastoreItem xmlns:ds="http://schemas.openxmlformats.org/officeDocument/2006/customXml" ds:itemID="{9D99DC49-8C2B-4784-A8A9-C794B92308FF}">
  <ds:schemaRefs>
    <ds:schemaRef ds:uri="ESRI.ArcGIS.Mapping.OfficeIntegration.PowerPointInfo"/>
  </ds:schemaRefs>
</ds:datastoreItem>
</file>

<file path=customXml/itemProps128.xml><?xml version="1.0" encoding="utf-8"?>
<ds:datastoreItem xmlns:ds="http://schemas.openxmlformats.org/officeDocument/2006/customXml" ds:itemID="{585E36A9-6844-4527-A8D9-79B8CEBA9988}">
  <ds:schemaRefs>
    <ds:schemaRef ds:uri="ESRI.ArcGIS.Mapping.OfficeIntegration.PowerPointInfo"/>
  </ds:schemaRefs>
</ds:datastoreItem>
</file>

<file path=customXml/itemProps129.xml><?xml version="1.0" encoding="utf-8"?>
<ds:datastoreItem xmlns:ds="http://schemas.openxmlformats.org/officeDocument/2006/customXml" ds:itemID="{DAF7054E-B130-4D7A-9DDE-35E0CD5D8812}">
  <ds:schemaRefs>
    <ds:schemaRef ds:uri="ESRI.ArcGIS.Mapping.OfficeIntegration.PowerPointInfo"/>
  </ds:schemaRefs>
</ds:datastoreItem>
</file>

<file path=customXml/itemProps13.xml><?xml version="1.0" encoding="utf-8"?>
<ds:datastoreItem xmlns:ds="http://schemas.openxmlformats.org/officeDocument/2006/customXml" ds:itemID="{90269428-A354-48E3-8876-754D3879202A}">
  <ds:schemaRefs>
    <ds:schemaRef ds:uri="ESRI.ArcGIS.Mapping.OfficeIntegration.PowerPointInfo"/>
  </ds:schemaRefs>
</ds:datastoreItem>
</file>

<file path=customXml/itemProps130.xml><?xml version="1.0" encoding="utf-8"?>
<ds:datastoreItem xmlns:ds="http://schemas.openxmlformats.org/officeDocument/2006/customXml" ds:itemID="{8FAF3C9D-C15E-4BF7-B1DE-ABF75D3CB932}">
  <ds:schemaRefs>
    <ds:schemaRef ds:uri="ESRI.ArcGIS.Mapping.OfficeIntegration.PowerPointInfo"/>
  </ds:schemaRefs>
</ds:datastoreItem>
</file>

<file path=customXml/itemProps131.xml><?xml version="1.0" encoding="utf-8"?>
<ds:datastoreItem xmlns:ds="http://schemas.openxmlformats.org/officeDocument/2006/customXml" ds:itemID="{CB2E6365-A868-4C99-9D0F-57DD319857B8}">
  <ds:schemaRefs>
    <ds:schemaRef ds:uri="ESRI.ArcGIS.Mapping.OfficeIntegration.PowerPointInfo"/>
  </ds:schemaRefs>
</ds:datastoreItem>
</file>

<file path=customXml/itemProps132.xml><?xml version="1.0" encoding="utf-8"?>
<ds:datastoreItem xmlns:ds="http://schemas.openxmlformats.org/officeDocument/2006/customXml" ds:itemID="{1DFD2458-498D-4A72-8DD0-52D061AC119A}">
  <ds:schemaRefs>
    <ds:schemaRef ds:uri="ESRI.ArcGIS.Mapping.OfficeIntegration.PowerPointInfo"/>
  </ds:schemaRefs>
</ds:datastoreItem>
</file>

<file path=customXml/itemProps133.xml><?xml version="1.0" encoding="utf-8"?>
<ds:datastoreItem xmlns:ds="http://schemas.openxmlformats.org/officeDocument/2006/customXml" ds:itemID="{84B909C2-E0CB-49AF-84F5-8CE3F6CF10ED}">
  <ds:schemaRefs>
    <ds:schemaRef ds:uri="ESRI.ArcGIS.Mapping.OfficeIntegration.PowerPointInfo"/>
  </ds:schemaRefs>
</ds:datastoreItem>
</file>

<file path=customXml/itemProps134.xml><?xml version="1.0" encoding="utf-8"?>
<ds:datastoreItem xmlns:ds="http://schemas.openxmlformats.org/officeDocument/2006/customXml" ds:itemID="{87D65E83-0FA9-4F50-97E2-C27CBF5B172B}">
  <ds:schemaRefs>
    <ds:schemaRef ds:uri="ESRI.ArcGIS.Mapping.OfficeIntegration.PowerPointInfo"/>
  </ds:schemaRefs>
</ds:datastoreItem>
</file>

<file path=customXml/itemProps135.xml><?xml version="1.0" encoding="utf-8"?>
<ds:datastoreItem xmlns:ds="http://schemas.openxmlformats.org/officeDocument/2006/customXml" ds:itemID="{3EB89968-74FE-445D-8948-287C5643EF5E}">
  <ds:schemaRefs>
    <ds:schemaRef ds:uri="ESRI.ArcGIS.Mapping.OfficeIntegration.PowerPointInfo"/>
  </ds:schemaRefs>
</ds:datastoreItem>
</file>

<file path=customXml/itemProps136.xml><?xml version="1.0" encoding="utf-8"?>
<ds:datastoreItem xmlns:ds="http://schemas.openxmlformats.org/officeDocument/2006/customXml" ds:itemID="{89FA7471-AE18-4987-82ED-04CE7D593578}">
  <ds:schemaRefs>
    <ds:schemaRef ds:uri="ESRI.ArcGIS.Mapping.OfficeIntegration.PowerPointInfo"/>
  </ds:schemaRefs>
</ds:datastoreItem>
</file>

<file path=customXml/itemProps137.xml><?xml version="1.0" encoding="utf-8"?>
<ds:datastoreItem xmlns:ds="http://schemas.openxmlformats.org/officeDocument/2006/customXml" ds:itemID="{6DD438C7-D724-4EA4-886F-228F02E581C9}">
  <ds:schemaRefs>
    <ds:schemaRef ds:uri="ESRI.ArcGIS.Mapping.OfficeIntegration.PowerPointInfo"/>
  </ds:schemaRefs>
</ds:datastoreItem>
</file>

<file path=customXml/itemProps138.xml><?xml version="1.0" encoding="utf-8"?>
<ds:datastoreItem xmlns:ds="http://schemas.openxmlformats.org/officeDocument/2006/customXml" ds:itemID="{C325BCEC-9CE7-4F9A-AABA-66D082694ED2}">
  <ds:schemaRefs>
    <ds:schemaRef ds:uri="ESRI.ArcGIS.Mapping.OfficeIntegration.PowerPointInfo"/>
  </ds:schemaRefs>
</ds:datastoreItem>
</file>

<file path=customXml/itemProps139.xml><?xml version="1.0" encoding="utf-8"?>
<ds:datastoreItem xmlns:ds="http://schemas.openxmlformats.org/officeDocument/2006/customXml" ds:itemID="{E5971E65-4A6D-4EB6-883C-E6A7872744DF}">
  <ds:schemaRefs>
    <ds:schemaRef ds:uri="ESRI.ArcGIS.Mapping.OfficeIntegration.PowerPointInfo"/>
  </ds:schemaRefs>
</ds:datastoreItem>
</file>

<file path=customXml/itemProps14.xml><?xml version="1.0" encoding="utf-8"?>
<ds:datastoreItem xmlns:ds="http://schemas.openxmlformats.org/officeDocument/2006/customXml" ds:itemID="{9E13A0BA-5345-4034-8246-3F6CF2FD9339}">
  <ds:schemaRefs>
    <ds:schemaRef ds:uri="ESRI.ArcGIS.Mapping.OfficeIntegration.PowerPointInfo"/>
  </ds:schemaRefs>
</ds:datastoreItem>
</file>

<file path=customXml/itemProps140.xml><?xml version="1.0" encoding="utf-8"?>
<ds:datastoreItem xmlns:ds="http://schemas.openxmlformats.org/officeDocument/2006/customXml" ds:itemID="{0E2401E3-F7BF-4D9B-8B09-DD24AD1C9A4D}">
  <ds:schemaRefs>
    <ds:schemaRef ds:uri="ESRI.ArcGIS.Mapping.OfficeIntegration.PowerPointInfo"/>
  </ds:schemaRefs>
</ds:datastoreItem>
</file>

<file path=customXml/itemProps141.xml><?xml version="1.0" encoding="utf-8"?>
<ds:datastoreItem xmlns:ds="http://schemas.openxmlformats.org/officeDocument/2006/customXml" ds:itemID="{096E127E-294D-40C6-A756-FEE2E990B71E}">
  <ds:schemaRefs>
    <ds:schemaRef ds:uri="ESRI.ArcGIS.Mapping.OfficeIntegration.PowerPointInfo"/>
  </ds:schemaRefs>
</ds:datastoreItem>
</file>

<file path=customXml/itemProps142.xml><?xml version="1.0" encoding="utf-8"?>
<ds:datastoreItem xmlns:ds="http://schemas.openxmlformats.org/officeDocument/2006/customXml" ds:itemID="{015AED78-8C7F-43F2-A594-A57016E241FE}">
  <ds:schemaRefs>
    <ds:schemaRef ds:uri="ESRI.ArcGIS.Mapping.OfficeIntegration.PowerPointInfo"/>
  </ds:schemaRefs>
</ds:datastoreItem>
</file>

<file path=customXml/itemProps143.xml><?xml version="1.0" encoding="utf-8"?>
<ds:datastoreItem xmlns:ds="http://schemas.openxmlformats.org/officeDocument/2006/customXml" ds:itemID="{29C23065-4A98-4095-83D9-C4CE817F0938}">
  <ds:schemaRefs>
    <ds:schemaRef ds:uri="ESRI.ArcGIS.Mapping.OfficeIntegration.PowerPointInfo"/>
  </ds:schemaRefs>
</ds:datastoreItem>
</file>

<file path=customXml/itemProps144.xml><?xml version="1.0" encoding="utf-8"?>
<ds:datastoreItem xmlns:ds="http://schemas.openxmlformats.org/officeDocument/2006/customXml" ds:itemID="{90D6D6AD-A460-4686-9415-E689559F7745}">
  <ds:schemaRefs>
    <ds:schemaRef ds:uri="ESRI.ArcGIS.Mapping.OfficeIntegration.PowerPointInfo"/>
  </ds:schemaRefs>
</ds:datastoreItem>
</file>

<file path=customXml/itemProps145.xml><?xml version="1.0" encoding="utf-8"?>
<ds:datastoreItem xmlns:ds="http://schemas.openxmlformats.org/officeDocument/2006/customXml" ds:itemID="{81BB74F0-BA5B-4587-8EC3-1425F68D2A73}">
  <ds:schemaRefs>
    <ds:schemaRef ds:uri="ESRI.ArcGIS.Mapping.OfficeIntegration.PowerPointInfo"/>
  </ds:schemaRefs>
</ds:datastoreItem>
</file>

<file path=customXml/itemProps146.xml><?xml version="1.0" encoding="utf-8"?>
<ds:datastoreItem xmlns:ds="http://schemas.openxmlformats.org/officeDocument/2006/customXml" ds:itemID="{D6BB5E61-FAC7-4E04-A1C6-D42B8570F2B3}">
  <ds:schemaRefs>
    <ds:schemaRef ds:uri="ESRI.ArcGIS.Mapping.OfficeIntegration.PowerPointInfo"/>
  </ds:schemaRefs>
</ds:datastoreItem>
</file>

<file path=customXml/itemProps147.xml><?xml version="1.0" encoding="utf-8"?>
<ds:datastoreItem xmlns:ds="http://schemas.openxmlformats.org/officeDocument/2006/customXml" ds:itemID="{3B8329A4-26D2-4D07-93E8-BBDCECFB9EEC}">
  <ds:schemaRefs>
    <ds:schemaRef ds:uri="ESRI.ArcGIS.Mapping.OfficeIntegration.PowerPointInfo"/>
  </ds:schemaRefs>
</ds:datastoreItem>
</file>

<file path=customXml/itemProps148.xml><?xml version="1.0" encoding="utf-8"?>
<ds:datastoreItem xmlns:ds="http://schemas.openxmlformats.org/officeDocument/2006/customXml" ds:itemID="{BD0DEEFD-6E4E-414C-8037-77DC3B2AA24B}">
  <ds:schemaRefs>
    <ds:schemaRef ds:uri="ESRI.ArcGIS.Mapping.OfficeIntegration.PowerPointInfo"/>
  </ds:schemaRefs>
</ds:datastoreItem>
</file>

<file path=customXml/itemProps149.xml><?xml version="1.0" encoding="utf-8"?>
<ds:datastoreItem xmlns:ds="http://schemas.openxmlformats.org/officeDocument/2006/customXml" ds:itemID="{2DE32EFE-4585-411C-A510-F8D5D63BCFFF}">
  <ds:schemaRefs>
    <ds:schemaRef ds:uri="ESRI.ArcGIS.Mapping.OfficeIntegration.PowerPointInfo"/>
  </ds:schemaRefs>
</ds:datastoreItem>
</file>

<file path=customXml/itemProps15.xml><?xml version="1.0" encoding="utf-8"?>
<ds:datastoreItem xmlns:ds="http://schemas.openxmlformats.org/officeDocument/2006/customXml" ds:itemID="{1A616C24-D446-4605-82B4-A095943D1EEC}">
  <ds:schemaRefs>
    <ds:schemaRef ds:uri="ESRI.ArcGIS.Mapping.OfficeIntegration.PowerPointInfo"/>
  </ds:schemaRefs>
</ds:datastoreItem>
</file>

<file path=customXml/itemProps150.xml><?xml version="1.0" encoding="utf-8"?>
<ds:datastoreItem xmlns:ds="http://schemas.openxmlformats.org/officeDocument/2006/customXml" ds:itemID="{004F75CE-C621-4556-9DE5-F3873D61944A}">
  <ds:schemaRefs>
    <ds:schemaRef ds:uri="ESRI.ArcGIS.Mapping.OfficeIntegration.PowerPointInfo"/>
  </ds:schemaRefs>
</ds:datastoreItem>
</file>

<file path=customXml/itemProps151.xml><?xml version="1.0" encoding="utf-8"?>
<ds:datastoreItem xmlns:ds="http://schemas.openxmlformats.org/officeDocument/2006/customXml" ds:itemID="{FEB4C520-876C-49A4-A51A-26ECCAFDA5DD}">
  <ds:schemaRefs>
    <ds:schemaRef ds:uri="ESRI.ArcGIS.Mapping.OfficeIntegration.PowerPointInfo"/>
  </ds:schemaRefs>
</ds:datastoreItem>
</file>

<file path=customXml/itemProps152.xml><?xml version="1.0" encoding="utf-8"?>
<ds:datastoreItem xmlns:ds="http://schemas.openxmlformats.org/officeDocument/2006/customXml" ds:itemID="{8CB3E93F-96B6-4F46-B10B-7F8470DFE8EF}">
  <ds:schemaRefs>
    <ds:schemaRef ds:uri="ESRI.ArcGIS.Mapping.OfficeIntegration.PowerPointInfo"/>
  </ds:schemaRefs>
</ds:datastoreItem>
</file>

<file path=customXml/itemProps153.xml><?xml version="1.0" encoding="utf-8"?>
<ds:datastoreItem xmlns:ds="http://schemas.openxmlformats.org/officeDocument/2006/customXml" ds:itemID="{84C9557B-DC95-483C-919B-276EF7ABF04D}">
  <ds:schemaRefs>
    <ds:schemaRef ds:uri="ESRI.ArcGIS.Mapping.OfficeIntegration.PowerPointInfo"/>
  </ds:schemaRefs>
</ds:datastoreItem>
</file>

<file path=customXml/itemProps154.xml><?xml version="1.0" encoding="utf-8"?>
<ds:datastoreItem xmlns:ds="http://schemas.openxmlformats.org/officeDocument/2006/customXml" ds:itemID="{5F3F04DB-8E6D-448F-AD89-9C61418E20ED}">
  <ds:schemaRefs>
    <ds:schemaRef ds:uri="ESRI.ArcGIS.Mapping.OfficeIntegration.PowerPointInfo"/>
  </ds:schemaRefs>
</ds:datastoreItem>
</file>

<file path=customXml/itemProps155.xml><?xml version="1.0" encoding="utf-8"?>
<ds:datastoreItem xmlns:ds="http://schemas.openxmlformats.org/officeDocument/2006/customXml" ds:itemID="{4E0C9E78-AB97-45F0-84E4-05353C2A06F0}">
  <ds:schemaRefs>
    <ds:schemaRef ds:uri="ESRI.ArcGIS.Mapping.OfficeIntegration.PowerPointInfo"/>
  </ds:schemaRefs>
</ds:datastoreItem>
</file>

<file path=customXml/itemProps156.xml><?xml version="1.0" encoding="utf-8"?>
<ds:datastoreItem xmlns:ds="http://schemas.openxmlformats.org/officeDocument/2006/customXml" ds:itemID="{80EDE050-B254-4DC8-80C5-350FF4FDCA9C}">
  <ds:schemaRefs>
    <ds:schemaRef ds:uri="ESRI.ArcGIS.Mapping.OfficeIntegration.PowerPointInfo"/>
  </ds:schemaRefs>
</ds:datastoreItem>
</file>

<file path=customXml/itemProps157.xml><?xml version="1.0" encoding="utf-8"?>
<ds:datastoreItem xmlns:ds="http://schemas.openxmlformats.org/officeDocument/2006/customXml" ds:itemID="{75E70EAA-D988-4A66-8D06-A71E681C8800}">
  <ds:schemaRefs>
    <ds:schemaRef ds:uri="ESRI.ArcGIS.Mapping.OfficeIntegration.PowerPointInfo"/>
  </ds:schemaRefs>
</ds:datastoreItem>
</file>

<file path=customXml/itemProps158.xml><?xml version="1.0" encoding="utf-8"?>
<ds:datastoreItem xmlns:ds="http://schemas.openxmlformats.org/officeDocument/2006/customXml" ds:itemID="{A974072E-79A4-4CD9-8D14-BBD2B474725A}">
  <ds:schemaRefs>
    <ds:schemaRef ds:uri="ESRI.ArcGIS.Mapping.OfficeIntegration.PowerPointInfo"/>
  </ds:schemaRefs>
</ds:datastoreItem>
</file>

<file path=customXml/itemProps159.xml><?xml version="1.0" encoding="utf-8"?>
<ds:datastoreItem xmlns:ds="http://schemas.openxmlformats.org/officeDocument/2006/customXml" ds:itemID="{BD713CF3-EAF9-4F1A-8409-990F02B57A81}">
  <ds:schemaRefs>
    <ds:schemaRef ds:uri="ESRI.ArcGIS.Mapping.OfficeIntegration.PowerPointInfo"/>
  </ds:schemaRefs>
</ds:datastoreItem>
</file>

<file path=customXml/itemProps16.xml><?xml version="1.0" encoding="utf-8"?>
<ds:datastoreItem xmlns:ds="http://schemas.openxmlformats.org/officeDocument/2006/customXml" ds:itemID="{77183DE5-63A3-4532-B434-F1E958998CED}">
  <ds:schemaRefs>
    <ds:schemaRef ds:uri="ESRI.ArcGIS.Mapping.OfficeIntegration.PowerPointInfo"/>
  </ds:schemaRefs>
</ds:datastoreItem>
</file>

<file path=customXml/itemProps160.xml><?xml version="1.0" encoding="utf-8"?>
<ds:datastoreItem xmlns:ds="http://schemas.openxmlformats.org/officeDocument/2006/customXml" ds:itemID="{E7C42BE6-1718-47CF-B350-814334514827}">
  <ds:schemaRefs>
    <ds:schemaRef ds:uri="ESRI.ArcGIS.Mapping.OfficeIntegration.PowerPointInfo"/>
  </ds:schemaRefs>
</ds:datastoreItem>
</file>

<file path=customXml/itemProps161.xml><?xml version="1.0" encoding="utf-8"?>
<ds:datastoreItem xmlns:ds="http://schemas.openxmlformats.org/officeDocument/2006/customXml" ds:itemID="{7D97B080-56D4-4137-9613-84C72E22D67E}">
  <ds:schemaRefs>
    <ds:schemaRef ds:uri="ESRI.ArcGIS.Mapping.OfficeIntegration.PowerPointInfo"/>
  </ds:schemaRefs>
</ds:datastoreItem>
</file>

<file path=customXml/itemProps162.xml><?xml version="1.0" encoding="utf-8"?>
<ds:datastoreItem xmlns:ds="http://schemas.openxmlformats.org/officeDocument/2006/customXml" ds:itemID="{1C8F48A2-57CD-4B76-A6E6-C35016A4F49D}">
  <ds:schemaRefs>
    <ds:schemaRef ds:uri="ESRI.ArcGIS.Mapping.OfficeIntegration.PowerPointInfo"/>
  </ds:schemaRefs>
</ds:datastoreItem>
</file>

<file path=customXml/itemProps163.xml><?xml version="1.0" encoding="utf-8"?>
<ds:datastoreItem xmlns:ds="http://schemas.openxmlformats.org/officeDocument/2006/customXml" ds:itemID="{C46DD717-0B7E-4B23-BD1F-41DC4A16210E}">
  <ds:schemaRefs>
    <ds:schemaRef ds:uri="ESRI.ArcGIS.Mapping.OfficeIntegration.PowerPointInfo"/>
  </ds:schemaRefs>
</ds:datastoreItem>
</file>

<file path=customXml/itemProps164.xml><?xml version="1.0" encoding="utf-8"?>
<ds:datastoreItem xmlns:ds="http://schemas.openxmlformats.org/officeDocument/2006/customXml" ds:itemID="{21D00773-FE78-4C70-83DA-A8C5B07FB31F}">
  <ds:schemaRefs>
    <ds:schemaRef ds:uri="ESRI.ArcGIS.Mapping.OfficeIntegration.PowerPointInfo"/>
  </ds:schemaRefs>
</ds:datastoreItem>
</file>

<file path=customXml/itemProps165.xml><?xml version="1.0" encoding="utf-8"?>
<ds:datastoreItem xmlns:ds="http://schemas.openxmlformats.org/officeDocument/2006/customXml" ds:itemID="{CA862D64-DBAD-4BC5-9F8F-E39CC941FA83}">
  <ds:schemaRefs>
    <ds:schemaRef ds:uri="ESRI.ArcGIS.Mapping.OfficeIntegration.PowerPointInfo"/>
  </ds:schemaRefs>
</ds:datastoreItem>
</file>

<file path=customXml/itemProps166.xml><?xml version="1.0" encoding="utf-8"?>
<ds:datastoreItem xmlns:ds="http://schemas.openxmlformats.org/officeDocument/2006/customXml" ds:itemID="{02E3A5CE-7F02-4491-A863-7EBA496A9ED4}">
  <ds:schemaRefs>
    <ds:schemaRef ds:uri="ESRI.ArcGIS.Mapping.OfficeIntegration.PowerPointInfo"/>
  </ds:schemaRefs>
</ds:datastoreItem>
</file>

<file path=customXml/itemProps167.xml><?xml version="1.0" encoding="utf-8"?>
<ds:datastoreItem xmlns:ds="http://schemas.openxmlformats.org/officeDocument/2006/customXml" ds:itemID="{B7125EE0-B7D9-444E-9C9D-87D3B58A7842}">
  <ds:schemaRefs>
    <ds:schemaRef ds:uri="ESRI.ArcGIS.Mapping.OfficeIntegration.PowerPointInfo"/>
  </ds:schemaRefs>
</ds:datastoreItem>
</file>

<file path=customXml/itemProps168.xml><?xml version="1.0" encoding="utf-8"?>
<ds:datastoreItem xmlns:ds="http://schemas.openxmlformats.org/officeDocument/2006/customXml" ds:itemID="{5F6E6AB7-FFCB-4DDE-9A8A-891CE07C0599}">
  <ds:schemaRefs>
    <ds:schemaRef ds:uri="ESRI.ArcGIS.Mapping.OfficeIntegration.PowerPointInfo"/>
  </ds:schemaRefs>
</ds:datastoreItem>
</file>

<file path=customXml/itemProps169.xml><?xml version="1.0" encoding="utf-8"?>
<ds:datastoreItem xmlns:ds="http://schemas.openxmlformats.org/officeDocument/2006/customXml" ds:itemID="{4DAF3A81-66A5-4D61-968D-10493AC988FF}">
  <ds:schemaRefs>
    <ds:schemaRef ds:uri="ESRI.ArcGIS.Mapping.OfficeIntegration.PowerPointInfo"/>
  </ds:schemaRefs>
</ds:datastoreItem>
</file>

<file path=customXml/itemProps17.xml><?xml version="1.0" encoding="utf-8"?>
<ds:datastoreItem xmlns:ds="http://schemas.openxmlformats.org/officeDocument/2006/customXml" ds:itemID="{3D098B9E-C192-4B52-A215-1C9273D746AD}">
  <ds:schemaRefs>
    <ds:schemaRef ds:uri="ESRI.ArcGIS.Mapping.OfficeIntegration.PowerPointInfo"/>
  </ds:schemaRefs>
</ds:datastoreItem>
</file>

<file path=customXml/itemProps170.xml><?xml version="1.0" encoding="utf-8"?>
<ds:datastoreItem xmlns:ds="http://schemas.openxmlformats.org/officeDocument/2006/customXml" ds:itemID="{7767D59C-CF59-43A1-9D3C-4848026E5865}">
  <ds:schemaRefs>
    <ds:schemaRef ds:uri="ESRI.ArcGIS.Mapping.OfficeIntegration.PowerPointInfo"/>
  </ds:schemaRefs>
</ds:datastoreItem>
</file>

<file path=customXml/itemProps171.xml><?xml version="1.0" encoding="utf-8"?>
<ds:datastoreItem xmlns:ds="http://schemas.openxmlformats.org/officeDocument/2006/customXml" ds:itemID="{14C6EF84-3D09-4152-B5B9-7EFEC0736B42}">
  <ds:schemaRefs>
    <ds:schemaRef ds:uri="ESRI.ArcGIS.Mapping.OfficeIntegration.PowerPointInfo"/>
  </ds:schemaRefs>
</ds:datastoreItem>
</file>

<file path=customXml/itemProps172.xml><?xml version="1.0" encoding="utf-8"?>
<ds:datastoreItem xmlns:ds="http://schemas.openxmlformats.org/officeDocument/2006/customXml" ds:itemID="{5890FB5D-7A93-4F45-A0B1-B75FE24D8DD4}">
  <ds:schemaRefs>
    <ds:schemaRef ds:uri="ESRI.ArcGIS.Mapping.OfficeIntegration.PowerPointInfo"/>
  </ds:schemaRefs>
</ds:datastoreItem>
</file>

<file path=customXml/itemProps173.xml><?xml version="1.0" encoding="utf-8"?>
<ds:datastoreItem xmlns:ds="http://schemas.openxmlformats.org/officeDocument/2006/customXml" ds:itemID="{677F9FD0-EBF4-40AA-BCA8-8AA0C77CEBA5}">
  <ds:schemaRefs>
    <ds:schemaRef ds:uri="ESRI.ArcGIS.Mapping.OfficeIntegration.PowerPointInfo"/>
  </ds:schemaRefs>
</ds:datastoreItem>
</file>

<file path=customXml/itemProps174.xml><?xml version="1.0" encoding="utf-8"?>
<ds:datastoreItem xmlns:ds="http://schemas.openxmlformats.org/officeDocument/2006/customXml" ds:itemID="{08AFCF95-B21E-4BAA-824D-0FE08B8F4328}">
  <ds:schemaRefs>
    <ds:schemaRef ds:uri="ESRI.ArcGIS.Mapping.OfficeIntegration.PowerPointInfo"/>
  </ds:schemaRefs>
</ds:datastoreItem>
</file>

<file path=customXml/itemProps175.xml><?xml version="1.0" encoding="utf-8"?>
<ds:datastoreItem xmlns:ds="http://schemas.openxmlformats.org/officeDocument/2006/customXml" ds:itemID="{62DB3C4F-3ED9-4D13-A348-E211ED61C771}">
  <ds:schemaRefs>
    <ds:schemaRef ds:uri="ESRI.ArcGIS.Mapping.OfficeIntegration.PowerPointInfo"/>
  </ds:schemaRefs>
</ds:datastoreItem>
</file>

<file path=customXml/itemProps176.xml><?xml version="1.0" encoding="utf-8"?>
<ds:datastoreItem xmlns:ds="http://schemas.openxmlformats.org/officeDocument/2006/customXml" ds:itemID="{3CE3C889-9A1B-4292-BC54-6821AFA26F93}">
  <ds:schemaRefs>
    <ds:schemaRef ds:uri="ESRI.ArcGIS.Mapping.OfficeIntegration.PowerPointInfo"/>
  </ds:schemaRefs>
</ds:datastoreItem>
</file>

<file path=customXml/itemProps177.xml><?xml version="1.0" encoding="utf-8"?>
<ds:datastoreItem xmlns:ds="http://schemas.openxmlformats.org/officeDocument/2006/customXml" ds:itemID="{4A0C5BA7-01D0-4200-978D-0F590C4931F6}">
  <ds:schemaRefs>
    <ds:schemaRef ds:uri="ESRI.ArcGIS.Mapping.OfficeIntegration.PowerPointInfo"/>
  </ds:schemaRefs>
</ds:datastoreItem>
</file>

<file path=customXml/itemProps178.xml><?xml version="1.0" encoding="utf-8"?>
<ds:datastoreItem xmlns:ds="http://schemas.openxmlformats.org/officeDocument/2006/customXml" ds:itemID="{12021275-8386-4394-9087-031CBB0714C5}">
  <ds:schemaRefs>
    <ds:schemaRef ds:uri="ESRI.ArcGIS.Mapping.OfficeIntegration.PowerPointInfo"/>
  </ds:schemaRefs>
</ds:datastoreItem>
</file>

<file path=customXml/itemProps179.xml><?xml version="1.0" encoding="utf-8"?>
<ds:datastoreItem xmlns:ds="http://schemas.openxmlformats.org/officeDocument/2006/customXml" ds:itemID="{6A25D2D2-82CC-4EB4-BCB8-3091EAD836F7}">
  <ds:schemaRefs>
    <ds:schemaRef ds:uri="ESRI.ArcGIS.Mapping.OfficeIntegration.PowerPointInfo"/>
  </ds:schemaRefs>
</ds:datastoreItem>
</file>

<file path=customXml/itemProps18.xml><?xml version="1.0" encoding="utf-8"?>
<ds:datastoreItem xmlns:ds="http://schemas.openxmlformats.org/officeDocument/2006/customXml" ds:itemID="{C1D81228-E3A5-483D-B969-1B45151F0942}">
  <ds:schemaRefs>
    <ds:schemaRef ds:uri="ESRI.ArcGIS.Mapping.OfficeIntegration.PowerPointInfo"/>
  </ds:schemaRefs>
</ds:datastoreItem>
</file>

<file path=customXml/itemProps180.xml><?xml version="1.0" encoding="utf-8"?>
<ds:datastoreItem xmlns:ds="http://schemas.openxmlformats.org/officeDocument/2006/customXml" ds:itemID="{418127C6-865F-44E5-890E-066AD380F0EB}">
  <ds:schemaRefs>
    <ds:schemaRef ds:uri="ESRI.ArcGIS.Mapping.OfficeIntegration.PowerPointInfo"/>
  </ds:schemaRefs>
</ds:datastoreItem>
</file>

<file path=customXml/itemProps181.xml><?xml version="1.0" encoding="utf-8"?>
<ds:datastoreItem xmlns:ds="http://schemas.openxmlformats.org/officeDocument/2006/customXml" ds:itemID="{E2D91DC6-7E3D-4CF4-8322-D7834C4CA999}">
  <ds:schemaRefs>
    <ds:schemaRef ds:uri="ESRI.ArcGIS.Mapping.OfficeIntegration.PowerPointInfo"/>
  </ds:schemaRefs>
</ds:datastoreItem>
</file>

<file path=customXml/itemProps182.xml><?xml version="1.0" encoding="utf-8"?>
<ds:datastoreItem xmlns:ds="http://schemas.openxmlformats.org/officeDocument/2006/customXml" ds:itemID="{850FF173-1435-4CBE-9713-6524EEFDDC39}">
  <ds:schemaRefs>
    <ds:schemaRef ds:uri="ESRI.ArcGIS.Mapping.OfficeIntegration.PowerPointInfo"/>
  </ds:schemaRefs>
</ds:datastoreItem>
</file>

<file path=customXml/itemProps183.xml><?xml version="1.0" encoding="utf-8"?>
<ds:datastoreItem xmlns:ds="http://schemas.openxmlformats.org/officeDocument/2006/customXml" ds:itemID="{CC03FBCF-B5BB-4EA7-BD68-63F09829201E}">
  <ds:schemaRefs>
    <ds:schemaRef ds:uri="ESRI.ArcGIS.Mapping.OfficeIntegration.PowerPointInfo"/>
  </ds:schemaRefs>
</ds:datastoreItem>
</file>

<file path=customXml/itemProps184.xml><?xml version="1.0" encoding="utf-8"?>
<ds:datastoreItem xmlns:ds="http://schemas.openxmlformats.org/officeDocument/2006/customXml" ds:itemID="{3E76C88C-F415-4C5D-AFA9-EBC96B83109F}">
  <ds:schemaRefs>
    <ds:schemaRef ds:uri="ESRI.ArcGIS.Mapping.OfficeIntegration.PowerPointInfo"/>
  </ds:schemaRefs>
</ds:datastoreItem>
</file>

<file path=customXml/itemProps185.xml><?xml version="1.0" encoding="utf-8"?>
<ds:datastoreItem xmlns:ds="http://schemas.openxmlformats.org/officeDocument/2006/customXml" ds:itemID="{951D373F-1AF8-47A8-8F3C-DEB22BA79E44}">
  <ds:schemaRefs>
    <ds:schemaRef ds:uri="ESRI.ArcGIS.Mapping.OfficeIntegration.PowerPointInfo"/>
  </ds:schemaRefs>
</ds:datastoreItem>
</file>

<file path=customXml/itemProps186.xml><?xml version="1.0" encoding="utf-8"?>
<ds:datastoreItem xmlns:ds="http://schemas.openxmlformats.org/officeDocument/2006/customXml" ds:itemID="{D4074886-C962-4FE6-BA21-059EF4E0D7F6}">
  <ds:schemaRefs>
    <ds:schemaRef ds:uri="ESRI.ArcGIS.Mapping.OfficeIntegration.PowerPointInfo"/>
  </ds:schemaRefs>
</ds:datastoreItem>
</file>

<file path=customXml/itemProps187.xml><?xml version="1.0" encoding="utf-8"?>
<ds:datastoreItem xmlns:ds="http://schemas.openxmlformats.org/officeDocument/2006/customXml" ds:itemID="{E4BB48F4-9BF9-43D6-85C2-C1B46CC28CE4}">
  <ds:schemaRefs>
    <ds:schemaRef ds:uri="ESRI.ArcGIS.Mapping.OfficeIntegration.PowerPointInfo"/>
  </ds:schemaRefs>
</ds:datastoreItem>
</file>

<file path=customXml/itemProps188.xml><?xml version="1.0" encoding="utf-8"?>
<ds:datastoreItem xmlns:ds="http://schemas.openxmlformats.org/officeDocument/2006/customXml" ds:itemID="{6F597F7B-7410-4E07-9989-237327B77DE4}">
  <ds:schemaRefs>
    <ds:schemaRef ds:uri="ESRI.ArcGIS.Mapping.OfficeIntegration.PowerPointInfo"/>
  </ds:schemaRefs>
</ds:datastoreItem>
</file>

<file path=customXml/itemProps189.xml><?xml version="1.0" encoding="utf-8"?>
<ds:datastoreItem xmlns:ds="http://schemas.openxmlformats.org/officeDocument/2006/customXml" ds:itemID="{D15F24BD-533D-4E7B-BB81-A5BAF502E6E7}">
  <ds:schemaRefs>
    <ds:schemaRef ds:uri="ESRI.ArcGIS.Mapping.OfficeIntegration.PowerPointInfo"/>
  </ds:schemaRefs>
</ds:datastoreItem>
</file>

<file path=customXml/itemProps19.xml><?xml version="1.0" encoding="utf-8"?>
<ds:datastoreItem xmlns:ds="http://schemas.openxmlformats.org/officeDocument/2006/customXml" ds:itemID="{823DE9AF-C1B6-45F2-80B0-48C641887A43}">
  <ds:schemaRefs>
    <ds:schemaRef ds:uri="ESRI.ArcGIS.Mapping.OfficeIntegration.PowerPointInfo"/>
  </ds:schemaRefs>
</ds:datastoreItem>
</file>

<file path=customXml/itemProps190.xml><?xml version="1.0" encoding="utf-8"?>
<ds:datastoreItem xmlns:ds="http://schemas.openxmlformats.org/officeDocument/2006/customXml" ds:itemID="{AE6541F9-3D17-4493-9FE9-40301E287B84}">
  <ds:schemaRefs>
    <ds:schemaRef ds:uri="ESRI.ArcGIS.Mapping.OfficeIntegration.PowerPointInfo"/>
  </ds:schemaRefs>
</ds:datastoreItem>
</file>

<file path=customXml/itemProps191.xml><?xml version="1.0" encoding="utf-8"?>
<ds:datastoreItem xmlns:ds="http://schemas.openxmlformats.org/officeDocument/2006/customXml" ds:itemID="{C518908B-4EC5-4FF6-BC8B-38AA638C3EC6}">
  <ds:schemaRefs>
    <ds:schemaRef ds:uri="ESRI.ArcGIS.Mapping.OfficeIntegration.PowerPointInfo"/>
  </ds:schemaRefs>
</ds:datastoreItem>
</file>

<file path=customXml/itemProps192.xml><?xml version="1.0" encoding="utf-8"?>
<ds:datastoreItem xmlns:ds="http://schemas.openxmlformats.org/officeDocument/2006/customXml" ds:itemID="{BCDE0EC6-00FE-49CC-8FD2-3CF1125989E0}">
  <ds:schemaRefs>
    <ds:schemaRef ds:uri="ESRI.ArcGIS.Mapping.OfficeIntegration.PowerPointInfo"/>
  </ds:schemaRefs>
</ds:datastoreItem>
</file>

<file path=customXml/itemProps193.xml><?xml version="1.0" encoding="utf-8"?>
<ds:datastoreItem xmlns:ds="http://schemas.openxmlformats.org/officeDocument/2006/customXml" ds:itemID="{E810F48A-C384-4B3C-BEAA-4710119251B9}">
  <ds:schemaRefs>
    <ds:schemaRef ds:uri="ESRI.ArcGIS.Mapping.OfficeIntegration.PowerPointInfo"/>
  </ds:schemaRefs>
</ds:datastoreItem>
</file>

<file path=customXml/itemProps194.xml><?xml version="1.0" encoding="utf-8"?>
<ds:datastoreItem xmlns:ds="http://schemas.openxmlformats.org/officeDocument/2006/customXml" ds:itemID="{75BE0399-0CE6-49D6-A0AE-90DC059146CF}">
  <ds:schemaRefs>
    <ds:schemaRef ds:uri="ESRI.ArcGIS.Mapping.OfficeIntegration.PowerPointInfo"/>
  </ds:schemaRefs>
</ds:datastoreItem>
</file>

<file path=customXml/itemProps195.xml><?xml version="1.0" encoding="utf-8"?>
<ds:datastoreItem xmlns:ds="http://schemas.openxmlformats.org/officeDocument/2006/customXml" ds:itemID="{7A8E7997-5D79-4B62-96B5-DBC59ABE451D}">
  <ds:schemaRefs>
    <ds:schemaRef ds:uri="ESRI.ArcGIS.Mapping.OfficeIntegration.PowerPointInfo"/>
  </ds:schemaRefs>
</ds:datastoreItem>
</file>

<file path=customXml/itemProps196.xml><?xml version="1.0" encoding="utf-8"?>
<ds:datastoreItem xmlns:ds="http://schemas.openxmlformats.org/officeDocument/2006/customXml" ds:itemID="{87D14309-911E-4891-A5AF-C6A96EFE9AB2}">
  <ds:schemaRefs>
    <ds:schemaRef ds:uri="ESRI.ArcGIS.Mapping.OfficeIntegration.PowerPointInfo"/>
  </ds:schemaRefs>
</ds:datastoreItem>
</file>

<file path=customXml/itemProps197.xml><?xml version="1.0" encoding="utf-8"?>
<ds:datastoreItem xmlns:ds="http://schemas.openxmlformats.org/officeDocument/2006/customXml" ds:itemID="{59FF6391-13BE-44A4-AF4E-BEB3232B9AC7}">
  <ds:schemaRefs>
    <ds:schemaRef ds:uri="ESRI.ArcGIS.Mapping.OfficeIntegration.PowerPointInfo"/>
  </ds:schemaRefs>
</ds:datastoreItem>
</file>

<file path=customXml/itemProps198.xml><?xml version="1.0" encoding="utf-8"?>
<ds:datastoreItem xmlns:ds="http://schemas.openxmlformats.org/officeDocument/2006/customXml" ds:itemID="{9E83692A-C4F9-4F77-88F3-58BC92E53182}">
  <ds:schemaRefs>
    <ds:schemaRef ds:uri="ESRI.ArcGIS.Mapping.OfficeIntegration.PowerPointInfo"/>
  </ds:schemaRefs>
</ds:datastoreItem>
</file>

<file path=customXml/itemProps199.xml><?xml version="1.0" encoding="utf-8"?>
<ds:datastoreItem xmlns:ds="http://schemas.openxmlformats.org/officeDocument/2006/customXml" ds:itemID="{AD4E5685-2B19-4CD8-A41E-7276803A915F}">
  <ds:schemaRefs>
    <ds:schemaRef ds:uri="ESRI.ArcGIS.Mapping.OfficeIntegration.PowerPointInfo"/>
  </ds:schemaRefs>
</ds:datastoreItem>
</file>

<file path=customXml/itemProps2.xml><?xml version="1.0" encoding="utf-8"?>
<ds:datastoreItem xmlns:ds="http://schemas.openxmlformats.org/officeDocument/2006/customXml" ds:itemID="{5E682848-A98F-4C4F-BA0D-4E68D4050151}">
  <ds:schemaRefs>
    <ds:schemaRef ds:uri="ESRI.ArcGIS.Mapping.OfficeIntegration.PowerPointInfo"/>
  </ds:schemaRefs>
</ds:datastoreItem>
</file>

<file path=customXml/itemProps20.xml><?xml version="1.0" encoding="utf-8"?>
<ds:datastoreItem xmlns:ds="http://schemas.openxmlformats.org/officeDocument/2006/customXml" ds:itemID="{A094011B-01E3-4B9D-9BD0-B16D9107D6B8}">
  <ds:schemaRefs>
    <ds:schemaRef ds:uri="ESRI.ArcGIS.Mapping.OfficeIntegration.PowerPointInfo"/>
  </ds:schemaRefs>
</ds:datastoreItem>
</file>

<file path=customXml/itemProps200.xml><?xml version="1.0" encoding="utf-8"?>
<ds:datastoreItem xmlns:ds="http://schemas.openxmlformats.org/officeDocument/2006/customXml" ds:itemID="{4FED17EE-6F2B-41F9-816C-5E89AAC567AC}">
  <ds:schemaRefs>
    <ds:schemaRef ds:uri="ESRI.ArcGIS.Mapping.OfficeIntegration.PowerPointInfo"/>
  </ds:schemaRefs>
</ds:datastoreItem>
</file>

<file path=customXml/itemProps201.xml><?xml version="1.0" encoding="utf-8"?>
<ds:datastoreItem xmlns:ds="http://schemas.openxmlformats.org/officeDocument/2006/customXml" ds:itemID="{7DF254DA-257D-4433-858D-A42C4A53007C}">
  <ds:schemaRefs>
    <ds:schemaRef ds:uri="ESRI.ArcGIS.Mapping.OfficeIntegration.PowerPointInfo"/>
  </ds:schemaRefs>
</ds:datastoreItem>
</file>

<file path=customXml/itemProps202.xml><?xml version="1.0" encoding="utf-8"?>
<ds:datastoreItem xmlns:ds="http://schemas.openxmlformats.org/officeDocument/2006/customXml" ds:itemID="{2BB5AE23-E5A3-4569-A7BD-840031BAB7F0}">
  <ds:schemaRefs>
    <ds:schemaRef ds:uri="ESRI.ArcGIS.Mapping.OfficeIntegration.PowerPointInfo"/>
  </ds:schemaRefs>
</ds:datastoreItem>
</file>

<file path=customXml/itemProps203.xml><?xml version="1.0" encoding="utf-8"?>
<ds:datastoreItem xmlns:ds="http://schemas.openxmlformats.org/officeDocument/2006/customXml" ds:itemID="{C9C9C0E5-D4D8-47BD-BD7B-43DD51EC39B9}">
  <ds:schemaRefs>
    <ds:schemaRef ds:uri="ESRI.ArcGIS.Mapping.OfficeIntegration.PowerPointInfo"/>
  </ds:schemaRefs>
</ds:datastoreItem>
</file>

<file path=customXml/itemProps204.xml><?xml version="1.0" encoding="utf-8"?>
<ds:datastoreItem xmlns:ds="http://schemas.openxmlformats.org/officeDocument/2006/customXml" ds:itemID="{9AB4A67C-ED0B-463A-BE87-4CB0A5721F1B}">
  <ds:schemaRefs>
    <ds:schemaRef ds:uri="ESRI.ArcGIS.Mapping.OfficeIntegration.PowerPointInfo"/>
  </ds:schemaRefs>
</ds:datastoreItem>
</file>

<file path=customXml/itemProps205.xml><?xml version="1.0" encoding="utf-8"?>
<ds:datastoreItem xmlns:ds="http://schemas.openxmlformats.org/officeDocument/2006/customXml" ds:itemID="{F3F60C02-8695-4A1C-823D-7C5E4A3ED80B}">
  <ds:schemaRefs>
    <ds:schemaRef ds:uri="ESRI.ArcGIS.Mapping.OfficeIntegration.PowerPointInfo"/>
  </ds:schemaRefs>
</ds:datastoreItem>
</file>

<file path=customXml/itemProps206.xml><?xml version="1.0" encoding="utf-8"?>
<ds:datastoreItem xmlns:ds="http://schemas.openxmlformats.org/officeDocument/2006/customXml" ds:itemID="{A73299A9-858A-474D-BED1-56016C57D22D}">
  <ds:schemaRefs>
    <ds:schemaRef ds:uri="ESRI.ArcGIS.Mapping.OfficeIntegration.PowerPointInfo"/>
  </ds:schemaRefs>
</ds:datastoreItem>
</file>

<file path=customXml/itemProps207.xml><?xml version="1.0" encoding="utf-8"?>
<ds:datastoreItem xmlns:ds="http://schemas.openxmlformats.org/officeDocument/2006/customXml" ds:itemID="{FD7404A5-55C3-470F-8FFD-727A2EC25EA5}">
  <ds:schemaRefs>
    <ds:schemaRef ds:uri="ESRI.ArcGIS.Mapping.OfficeIntegration.PowerPointInfo"/>
  </ds:schemaRefs>
</ds:datastoreItem>
</file>

<file path=customXml/itemProps208.xml><?xml version="1.0" encoding="utf-8"?>
<ds:datastoreItem xmlns:ds="http://schemas.openxmlformats.org/officeDocument/2006/customXml" ds:itemID="{CCDA35DA-A70C-41F7-A47B-CC7D9885495A}">
  <ds:schemaRefs>
    <ds:schemaRef ds:uri="ESRI.ArcGIS.Mapping.OfficeIntegration.PowerPointInfo"/>
  </ds:schemaRefs>
</ds:datastoreItem>
</file>

<file path=customXml/itemProps209.xml><?xml version="1.0" encoding="utf-8"?>
<ds:datastoreItem xmlns:ds="http://schemas.openxmlformats.org/officeDocument/2006/customXml" ds:itemID="{32097F78-409F-479D-9B6D-9ABFB02707FB}">
  <ds:schemaRefs>
    <ds:schemaRef ds:uri="ESRI.ArcGIS.Mapping.OfficeIntegration.PowerPointInfo"/>
  </ds:schemaRefs>
</ds:datastoreItem>
</file>

<file path=customXml/itemProps21.xml><?xml version="1.0" encoding="utf-8"?>
<ds:datastoreItem xmlns:ds="http://schemas.openxmlformats.org/officeDocument/2006/customXml" ds:itemID="{B1687ADA-9999-483C-9119-8E7A926E1E7B}">
  <ds:schemaRefs>
    <ds:schemaRef ds:uri="ESRI.ArcGIS.Mapping.OfficeIntegration.PowerPointInfo"/>
  </ds:schemaRefs>
</ds:datastoreItem>
</file>

<file path=customXml/itemProps210.xml><?xml version="1.0" encoding="utf-8"?>
<ds:datastoreItem xmlns:ds="http://schemas.openxmlformats.org/officeDocument/2006/customXml" ds:itemID="{09A6EDCA-72BD-4038-9077-0B45A1EEACFA}">
  <ds:schemaRefs>
    <ds:schemaRef ds:uri="ESRI.ArcGIS.Mapping.OfficeIntegration.PowerPointInfo"/>
  </ds:schemaRefs>
</ds:datastoreItem>
</file>

<file path=customXml/itemProps211.xml><?xml version="1.0" encoding="utf-8"?>
<ds:datastoreItem xmlns:ds="http://schemas.openxmlformats.org/officeDocument/2006/customXml" ds:itemID="{B1B18F76-E385-4549-9287-905E3E64AC43}">
  <ds:schemaRefs>
    <ds:schemaRef ds:uri="ESRI.ArcGIS.Mapping.OfficeIntegration.PowerPointInfo"/>
  </ds:schemaRefs>
</ds:datastoreItem>
</file>

<file path=customXml/itemProps212.xml><?xml version="1.0" encoding="utf-8"?>
<ds:datastoreItem xmlns:ds="http://schemas.openxmlformats.org/officeDocument/2006/customXml" ds:itemID="{7970A912-5FA0-4F9B-AD1D-317E1903C9CB}">
  <ds:schemaRefs>
    <ds:schemaRef ds:uri="ESRI.ArcGIS.Mapping.OfficeIntegration.PowerPointInfo"/>
  </ds:schemaRefs>
</ds:datastoreItem>
</file>

<file path=customXml/itemProps213.xml><?xml version="1.0" encoding="utf-8"?>
<ds:datastoreItem xmlns:ds="http://schemas.openxmlformats.org/officeDocument/2006/customXml" ds:itemID="{215BCEAC-112D-4FE8-A8E7-438FF6335506}">
  <ds:schemaRefs>
    <ds:schemaRef ds:uri="ESRI.ArcGIS.Mapping.OfficeIntegration.PowerPointInfo"/>
  </ds:schemaRefs>
</ds:datastoreItem>
</file>

<file path=customXml/itemProps214.xml><?xml version="1.0" encoding="utf-8"?>
<ds:datastoreItem xmlns:ds="http://schemas.openxmlformats.org/officeDocument/2006/customXml" ds:itemID="{A5E6BBB4-DD41-4500-9F86-F3C9D035DCC1}">
  <ds:schemaRefs>
    <ds:schemaRef ds:uri="ESRI.ArcGIS.Mapping.OfficeIntegration.PowerPointInfo"/>
  </ds:schemaRefs>
</ds:datastoreItem>
</file>

<file path=customXml/itemProps215.xml><?xml version="1.0" encoding="utf-8"?>
<ds:datastoreItem xmlns:ds="http://schemas.openxmlformats.org/officeDocument/2006/customXml" ds:itemID="{FB6F7211-1FBF-4601-A0CE-C9D080DE37C6}">
  <ds:schemaRefs>
    <ds:schemaRef ds:uri="ESRI.ArcGIS.Mapping.OfficeIntegration.PowerPointInfo"/>
  </ds:schemaRefs>
</ds:datastoreItem>
</file>

<file path=customXml/itemProps216.xml><?xml version="1.0" encoding="utf-8"?>
<ds:datastoreItem xmlns:ds="http://schemas.openxmlformats.org/officeDocument/2006/customXml" ds:itemID="{EF8E469A-72D8-4B34-B32F-0BA87226A25C}">
  <ds:schemaRefs>
    <ds:schemaRef ds:uri="ESRI.ArcGIS.Mapping.OfficeIntegration.PowerPointInfo"/>
  </ds:schemaRefs>
</ds:datastoreItem>
</file>

<file path=customXml/itemProps217.xml><?xml version="1.0" encoding="utf-8"?>
<ds:datastoreItem xmlns:ds="http://schemas.openxmlformats.org/officeDocument/2006/customXml" ds:itemID="{93F02815-9C58-4866-84C2-AEEFBD8DD523}">
  <ds:schemaRefs>
    <ds:schemaRef ds:uri="ESRI.ArcGIS.Mapping.OfficeIntegration.PowerPointInfo"/>
  </ds:schemaRefs>
</ds:datastoreItem>
</file>

<file path=customXml/itemProps218.xml><?xml version="1.0" encoding="utf-8"?>
<ds:datastoreItem xmlns:ds="http://schemas.openxmlformats.org/officeDocument/2006/customXml" ds:itemID="{FE541A27-03F4-4216-B5B4-A8BEE1DA59DA}">
  <ds:schemaRefs>
    <ds:schemaRef ds:uri="ESRI.ArcGIS.Mapping.OfficeIntegration.PowerPointInfo"/>
  </ds:schemaRefs>
</ds:datastoreItem>
</file>

<file path=customXml/itemProps219.xml><?xml version="1.0" encoding="utf-8"?>
<ds:datastoreItem xmlns:ds="http://schemas.openxmlformats.org/officeDocument/2006/customXml" ds:itemID="{013111C4-4C75-460C-BA5E-67258C63011E}">
  <ds:schemaRefs>
    <ds:schemaRef ds:uri="ESRI.ArcGIS.Mapping.OfficeIntegration.PowerPointInfo"/>
  </ds:schemaRefs>
</ds:datastoreItem>
</file>

<file path=customXml/itemProps22.xml><?xml version="1.0" encoding="utf-8"?>
<ds:datastoreItem xmlns:ds="http://schemas.openxmlformats.org/officeDocument/2006/customXml" ds:itemID="{38C2770E-58E8-4EA3-9006-BB2617263727}">
  <ds:schemaRefs>
    <ds:schemaRef ds:uri="ESRI.ArcGIS.Mapping.OfficeIntegration.PowerPointInfo"/>
  </ds:schemaRefs>
</ds:datastoreItem>
</file>

<file path=customXml/itemProps220.xml><?xml version="1.0" encoding="utf-8"?>
<ds:datastoreItem xmlns:ds="http://schemas.openxmlformats.org/officeDocument/2006/customXml" ds:itemID="{881A9C14-6069-4094-840D-F02545B3FF0B}">
  <ds:schemaRefs>
    <ds:schemaRef ds:uri="ESRI.ArcGIS.Mapping.OfficeIntegration.PowerPointInfo"/>
  </ds:schemaRefs>
</ds:datastoreItem>
</file>

<file path=customXml/itemProps221.xml><?xml version="1.0" encoding="utf-8"?>
<ds:datastoreItem xmlns:ds="http://schemas.openxmlformats.org/officeDocument/2006/customXml" ds:itemID="{E02ADB9E-E26B-4A4C-975A-38DC57741C13}">
  <ds:schemaRefs>
    <ds:schemaRef ds:uri="ESRI.ArcGIS.Mapping.OfficeIntegration.PowerPointInfo"/>
  </ds:schemaRefs>
</ds:datastoreItem>
</file>

<file path=customXml/itemProps222.xml><?xml version="1.0" encoding="utf-8"?>
<ds:datastoreItem xmlns:ds="http://schemas.openxmlformats.org/officeDocument/2006/customXml" ds:itemID="{D5FB31E7-1685-406F-AB75-3858B7766C1E}">
  <ds:schemaRefs>
    <ds:schemaRef ds:uri="ESRI.ArcGIS.Mapping.OfficeIntegration.PowerPointInfo"/>
  </ds:schemaRefs>
</ds:datastoreItem>
</file>

<file path=customXml/itemProps223.xml><?xml version="1.0" encoding="utf-8"?>
<ds:datastoreItem xmlns:ds="http://schemas.openxmlformats.org/officeDocument/2006/customXml" ds:itemID="{602D3FE7-E0EA-4B2F-B69F-9AABE9DF4B1D}">
  <ds:schemaRefs>
    <ds:schemaRef ds:uri="ESRI.ArcGIS.Mapping.OfficeIntegration.PowerPointInfo"/>
  </ds:schemaRefs>
</ds:datastoreItem>
</file>

<file path=customXml/itemProps224.xml><?xml version="1.0" encoding="utf-8"?>
<ds:datastoreItem xmlns:ds="http://schemas.openxmlformats.org/officeDocument/2006/customXml" ds:itemID="{C132EE95-DDA2-4D7C-B985-CD8168752794}">
  <ds:schemaRefs>
    <ds:schemaRef ds:uri="ESRI.ArcGIS.Mapping.OfficeIntegration.PowerPointInfo"/>
  </ds:schemaRefs>
</ds:datastoreItem>
</file>

<file path=customXml/itemProps225.xml><?xml version="1.0" encoding="utf-8"?>
<ds:datastoreItem xmlns:ds="http://schemas.openxmlformats.org/officeDocument/2006/customXml" ds:itemID="{86727706-2122-4CEA-B50B-0C7F6C3F9E02}">
  <ds:schemaRefs>
    <ds:schemaRef ds:uri="ESRI.ArcGIS.Mapping.OfficeIntegration.PowerPointInfo"/>
  </ds:schemaRefs>
</ds:datastoreItem>
</file>

<file path=customXml/itemProps226.xml><?xml version="1.0" encoding="utf-8"?>
<ds:datastoreItem xmlns:ds="http://schemas.openxmlformats.org/officeDocument/2006/customXml" ds:itemID="{D22B0B23-D88D-4147-9E5D-07289C7509B5}">
  <ds:schemaRefs>
    <ds:schemaRef ds:uri="ESRI.ArcGIS.Mapping.OfficeIntegration.PowerPointInfo"/>
  </ds:schemaRefs>
</ds:datastoreItem>
</file>

<file path=customXml/itemProps227.xml><?xml version="1.0" encoding="utf-8"?>
<ds:datastoreItem xmlns:ds="http://schemas.openxmlformats.org/officeDocument/2006/customXml" ds:itemID="{972CB908-8D55-478E-942A-5B80400E31DA}">
  <ds:schemaRefs>
    <ds:schemaRef ds:uri="ESRI.ArcGIS.Mapping.OfficeIntegration.PowerPointInfo"/>
  </ds:schemaRefs>
</ds:datastoreItem>
</file>

<file path=customXml/itemProps228.xml><?xml version="1.0" encoding="utf-8"?>
<ds:datastoreItem xmlns:ds="http://schemas.openxmlformats.org/officeDocument/2006/customXml" ds:itemID="{A351ADC8-7861-4869-9B1E-723EE1851507}">
  <ds:schemaRefs>
    <ds:schemaRef ds:uri="ESRI.ArcGIS.Mapping.OfficeIntegration.PowerPointInfo"/>
  </ds:schemaRefs>
</ds:datastoreItem>
</file>

<file path=customXml/itemProps229.xml><?xml version="1.0" encoding="utf-8"?>
<ds:datastoreItem xmlns:ds="http://schemas.openxmlformats.org/officeDocument/2006/customXml" ds:itemID="{E44F1E0E-CA5D-4A1B-9A91-6A4E423F555F}">
  <ds:schemaRefs>
    <ds:schemaRef ds:uri="ESRI.ArcGIS.Mapping.OfficeIntegration.PowerPointInfo"/>
  </ds:schemaRefs>
</ds:datastoreItem>
</file>

<file path=customXml/itemProps23.xml><?xml version="1.0" encoding="utf-8"?>
<ds:datastoreItem xmlns:ds="http://schemas.openxmlformats.org/officeDocument/2006/customXml" ds:itemID="{81DDFFF1-B274-4ADD-8552-59E0F3BFC4DC}">
  <ds:schemaRefs>
    <ds:schemaRef ds:uri="ESRI.ArcGIS.Mapping.OfficeIntegration.PowerPointInfo"/>
  </ds:schemaRefs>
</ds:datastoreItem>
</file>

<file path=customXml/itemProps230.xml><?xml version="1.0" encoding="utf-8"?>
<ds:datastoreItem xmlns:ds="http://schemas.openxmlformats.org/officeDocument/2006/customXml" ds:itemID="{6C37FAE5-86FA-46F8-88AA-166C4B4FBABB}">
  <ds:schemaRefs>
    <ds:schemaRef ds:uri="ESRI.ArcGIS.Mapping.OfficeIntegration.PowerPointInfo"/>
  </ds:schemaRefs>
</ds:datastoreItem>
</file>

<file path=customXml/itemProps231.xml><?xml version="1.0" encoding="utf-8"?>
<ds:datastoreItem xmlns:ds="http://schemas.openxmlformats.org/officeDocument/2006/customXml" ds:itemID="{989867C7-59C9-470C-B52D-E3CEBAAF4082}">
  <ds:schemaRefs>
    <ds:schemaRef ds:uri="ESRI.ArcGIS.Mapping.OfficeIntegration.PowerPointInfo"/>
  </ds:schemaRefs>
</ds:datastoreItem>
</file>

<file path=customXml/itemProps232.xml><?xml version="1.0" encoding="utf-8"?>
<ds:datastoreItem xmlns:ds="http://schemas.openxmlformats.org/officeDocument/2006/customXml" ds:itemID="{D62BB653-D8C8-445C-967C-8DAE1263EDFF}">
  <ds:schemaRefs>
    <ds:schemaRef ds:uri="ESRI.ArcGIS.Mapping.OfficeIntegration.PowerPointInfo"/>
  </ds:schemaRefs>
</ds:datastoreItem>
</file>

<file path=customXml/itemProps233.xml><?xml version="1.0" encoding="utf-8"?>
<ds:datastoreItem xmlns:ds="http://schemas.openxmlformats.org/officeDocument/2006/customXml" ds:itemID="{805F037B-6D5C-43E7-80F4-78BF4B63FF43}">
  <ds:schemaRefs>
    <ds:schemaRef ds:uri="ESRI.ArcGIS.Mapping.OfficeIntegration.PowerPointInfo"/>
  </ds:schemaRefs>
</ds:datastoreItem>
</file>

<file path=customXml/itemProps234.xml><?xml version="1.0" encoding="utf-8"?>
<ds:datastoreItem xmlns:ds="http://schemas.openxmlformats.org/officeDocument/2006/customXml" ds:itemID="{73BA58FA-939F-43CD-91B4-DA9D1FC5F214}">
  <ds:schemaRefs>
    <ds:schemaRef ds:uri="ESRI.ArcGIS.Mapping.OfficeIntegration.PowerPointInfo"/>
  </ds:schemaRefs>
</ds:datastoreItem>
</file>

<file path=customXml/itemProps235.xml><?xml version="1.0" encoding="utf-8"?>
<ds:datastoreItem xmlns:ds="http://schemas.openxmlformats.org/officeDocument/2006/customXml" ds:itemID="{83EA7EFE-7A10-4FD0-8B4C-D9846D4EAB03}">
  <ds:schemaRefs>
    <ds:schemaRef ds:uri="ESRI.ArcGIS.Mapping.OfficeIntegration.PowerPointInfo"/>
  </ds:schemaRefs>
</ds:datastoreItem>
</file>

<file path=customXml/itemProps236.xml><?xml version="1.0" encoding="utf-8"?>
<ds:datastoreItem xmlns:ds="http://schemas.openxmlformats.org/officeDocument/2006/customXml" ds:itemID="{A1D09C03-3896-4CDD-8030-A79B454E7B8C}">
  <ds:schemaRefs>
    <ds:schemaRef ds:uri="ESRI.ArcGIS.Mapping.OfficeIntegration.PowerPointInfo"/>
  </ds:schemaRefs>
</ds:datastoreItem>
</file>

<file path=customXml/itemProps237.xml><?xml version="1.0" encoding="utf-8"?>
<ds:datastoreItem xmlns:ds="http://schemas.openxmlformats.org/officeDocument/2006/customXml" ds:itemID="{FA8AB77F-207C-481D-9D83-EE2209C81BD7}">
  <ds:schemaRefs>
    <ds:schemaRef ds:uri="ESRI.ArcGIS.Mapping.OfficeIntegration.PowerPointInfo"/>
  </ds:schemaRefs>
</ds:datastoreItem>
</file>

<file path=customXml/itemProps238.xml><?xml version="1.0" encoding="utf-8"?>
<ds:datastoreItem xmlns:ds="http://schemas.openxmlformats.org/officeDocument/2006/customXml" ds:itemID="{7F56C88B-1AF2-4E02-8472-BEF17A10ED6A}">
  <ds:schemaRefs>
    <ds:schemaRef ds:uri="ESRI.ArcGIS.Mapping.OfficeIntegration.PowerPointInfo"/>
  </ds:schemaRefs>
</ds:datastoreItem>
</file>

<file path=customXml/itemProps239.xml><?xml version="1.0" encoding="utf-8"?>
<ds:datastoreItem xmlns:ds="http://schemas.openxmlformats.org/officeDocument/2006/customXml" ds:itemID="{5187591B-ADA8-47A6-B758-28E6314B9D89}">
  <ds:schemaRefs>
    <ds:schemaRef ds:uri="ESRI.ArcGIS.Mapping.OfficeIntegration.PowerPointInfo"/>
  </ds:schemaRefs>
</ds:datastoreItem>
</file>

<file path=customXml/itemProps24.xml><?xml version="1.0" encoding="utf-8"?>
<ds:datastoreItem xmlns:ds="http://schemas.openxmlformats.org/officeDocument/2006/customXml" ds:itemID="{60057D34-BE25-44E0-9D59-71BE06FC883F}">
  <ds:schemaRefs>
    <ds:schemaRef ds:uri="ESRI.ArcGIS.Mapping.OfficeIntegration.PowerPointInfo"/>
  </ds:schemaRefs>
</ds:datastoreItem>
</file>

<file path=customXml/itemProps240.xml><?xml version="1.0" encoding="utf-8"?>
<ds:datastoreItem xmlns:ds="http://schemas.openxmlformats.org/officeDocument/2006/customXml" ds:itemID="{F1A22DDF-C691-4B23-B10F-2F18BD515111}">
  <ds:schemaRefs>
    <ds:schemaRef ds:uri="ESRI.ArcGIS.Mapping.OfficeIntegration.PowerPointInfo"/>
  </ds:schemaRefs>
</ds:datastoreItem>
</file>

<file path=customXml/itemProps241.xml><?xml version="1.0" encoding="utf-8"?>
<ds:datastoreItem xmlns:ds="http://schemas.openxmlformats.org/officeDocument/2006/customXml" ds:itemID="{D1D19A93-945B-4D44-AE7F-824BDD989E4E}">
  <ds:schemaRefs>
    <ds:schemaRef ds:uri="ESRI.ArcGIS.Mapping.OfficeIntegration.PowerPointInfo"/>
  </ds:schemaRefs>
</ds:datastoreItem>
</file>

<file path=customXml/itemProps242.xml><?xml version="1.0" encoding="utf-8"?>
<ds:datastoreItem xmlns:ds="http://schemas.openxmlformats.org/officeDocument/2006/customXml" ds:itemID="{5AAF83E6-03A3-421D-A636-BBD017C93BAD}">
  <ds:schemaRefs>
    <ds:schemaRef ds:uri="ESRI.ArcGIS.Mapping.OfficeIntegration.PowerPointInfo"/>
  </ds:schemaRefs>
</ds:datastoreItem>
</file>

<file path=customXml/itemProps243.xml><?xml version="1.0" encoding="utf-8"?>
<ds:datastoreItem xmlns:ds="http://schemas.openxmlformats.org/officeDocument/2006/customXml" ds:itemID="{E69FA83F-2E3D-4085-92C4-ACABD1FA7AB6}">
  <ds:schemaRefs>
    <ds:schemaRef ds:uri="ESRI.ArcGIS.Mapping.OfficeIntegration.PowerPointInfo"/>
  </ds:schemaRefs>
</ds:datastoreItem>
</file>

<file path=customXml/itemProps244.xml><?xml version="1.0" encoding="utf-8"?>
<ds:datastoreItem xmlns:ds="http://schemas.openxmlformats.org/officeDocument/2006/customXml" ds:itemID="{3D0D9545-A4C0-4458-9D48-F7E438834327}">
  <ds:schemaRefs>
    <ds:schemaRef ds:uri="ESRI.ArcGIS.Mapping.OfficeIntegration.PowerPointInfo"/>
  </ds:schemaRefs>
</ds:datastoreItem>
</file>

<file path=customXml/itemProps245.xml><?xml version="1.0" encoding="utf-8"?>
<ds:datastoreItem xmlns:ds="http://schemas.openxmlformats.org/officeDocument/2006/customXml" ds:itemID="{A29D75EF-1140-4BBD-8712-CBE84586A132}">
  <ds:schemaRefs>
    <ds:schemaRef ds:uri="ESRI.ArcGIS.Mapping.OfficeIntegration.PowerPointInfo"/>
  </ds:schemaRefs>
</ds:datastoreItem>
</file>

<file path=customXml/itemProps246.xml><?xml version="1.0" encoding="utf-8"?>
<ds:datastoreItem xmlns:ds="http://schemas.openxmlformats.org/officeDocument/2006/customXml" ds:itemID="{5BB2B3C6-EA7D-432F-A290-6DF4E58F1CA9}">
  <ds:schemaRefs>
    <ds:schemaRef ds:uri="ESRI.ArcGIS.Mapping.OfficeIntegration.PowerPointInfo"/>
  </ds:schemaRefs>
</ds:datastoreItem>
</file>

<file path=customXml/itemProps247.xml><?xml version="1.0" encoding="utf-8"?>
<ds:datastoreItem xmlns:ds="http://schemas.openxmlformats.org/officeDocument/2006/customXml" ds:itemID="{B7D2D254-D46A-47C2-A6A1-9F5ECF34672F}">
  <ds:schemaRefs>
    <ds:schemaRef ds:uri="ESRI.ArcGIS.Mapping.OfficeIntegration.PowerPointInfo"/>
  </ds:schemaRefs>
</ds:datastoreItem>
</file>

<file path=customXml/itemProps248.xml><?xml version="1.0" encoding="utf-8"?>
<ds:datastoreItem xmlns:ds="http://schemas.openxmlformats.org/officeDocument/2006/customXml" ds:itemID="{5D5E27BE-81CE-4455-B2FA-18DA3F0BFE65}">
  <ds:schemaRefs>
    <ds:schemaRef ds:uri="ESRI.ArcGIS.Mapping.OfficeIntegration.PowerPointInfo"/>
  </ds:schemaRefs>
</ds:datastoreItem>
</file>

<file path=customXml/itemProps249.xml><?xml version="1.0" encoding="utf-8"?>
<ds:datastoreItem xmlns:ds="http://schemas.openxmlformats.org/officeDocument/2006/customXml" ds:itemID="{91B2634A-68D2-4F38-B6B8-E47E8768DF81}">
  <ds:schemaRefs>
    <ds:schemaRef ds:uri="ESRI.ArcGIS.Mapping.OfficeIntegration.PowerPointInfo"/>
  </ds:schemaRefs>
</ds:datastoreItem>
</file>

<file path=customXml/itemProps25.xml><?xml version="1.0" encoding="utf-8"?>
<ds:datastoreItem xmlns:ds="http://schemas.openxmlformats.org/officeDocument/2006/customXml" ds:itemID="{CF070C72-0FCE-40D8-8547-67B4A00339BC}">
  <ds:schemaRefs>
    <ds:schemaRef ds:uri="ESRI.ArcGIS.Mapping.OfficeIntegration.PowerPointInfo"/>
  </ds:schemaRefs>
</ds:datastoreItem>
</file>

<file path=customXml/itemProps250.xml><?xml version="1.0" encoding="utf-8"?>
<ds:datastoreItem xmlns:ds="http://schemas.openxmlformats.org/officeDocument/2006/customXml" ds:itemID="{E9712B05-BCDE-45FF-A79C-832303E08AE2}">
  <ds:schemaRefs>
    <ds:schemaRef ds:uri="ESRI.ArcGIS.Mapping.OfficeIntegration.PowerPointInfo"/>
  </ds:schemaRefs>
</ds:datastoreItem>
</file>

<file path=customXml/itemProps251.xml><?xml version="1.0" encoding="utf-8"?>
<ds:datastoreItem xmlns:ds="http://schemas.openxmlformats.org/officeDocument/2006/customXml" ds:itemID="{34672332-5AE8-42C6-A6B3-FECEBDBB8385}">
  <ds:schemaRefs>
    <ds:schemaRef ds:uri="ESRI.ArcGIS.Mapping.OfficeIntegration.PowerPointInfo"/>
  </ds:schemaRefs>
</ds:datastoreItem>
</file>

<file path=customXml/itemProps252.xml><?xml version="1.0" encoding="utf-8"?>
<ds:datastoreItem xmlns:ds="http://schemas.openxmlformats.org/officeDocument/2006/customXml" ds:itemID="{509F181F-9D56-4481-9B88-483FE55F0F1C}">
  <ds:schemaRefs>
    <ds:schemaRef ds:uri="ESRI.ArcGIS.Mapping.OfficeIntegration.PowerPointInfo"/>
  </ds:schemaRefs>
</ds:datastoreItem>
</file>

<file path=customXml/itemProps253.xml><?xml version="1.0" encoding="utf-8"?>
<ds:datastoreItem xmlns:ds="http://schemas.openxmlformats.org/officeDocument/2006/customXml" ds:itemID="{F9CF22FE-9F8F-420F-9E9A-8124377E1EE9}">
  <ds:schemaRefs>
    <ds:schemaRef ds:uri="ESRI.ArcGIS.Mapping.OfficeIntegration.PowerPointInfo"/>
  </ds:schemaRefs>
</ds:datastoreItem>
</file>

<file path=customXml/itemProps254.xml><?xml version="1.0" encoding="utf-8"?>
<ds:datastoreItem xmlns:ds="http://schemas.openxmlformats.org/officeDocument/2006/customXml" ds:itemID="{9F47AF78-2D7E-4559-BACE-4EA369FE5B64}">
  <ds:schemaRefs>
    <ds:schemaRef ds:uri="ESRI.ArcGIS.Mapping.OfficeIntegration.PowerPointInfo"/>
  </ds:schemaRefs>
</ds:datastoreItem>
</file>

<file path=customXml/itemProps255.xml><?xml version="1.0" encoding="utf-8"?>
<ds:datastoreItem xmlns:ds="http://schemas.openxmlformats.org/officeDocument/2006/customXml" ds:itemID="{D77D0AEE-7833-42EC-8376-28065579CB01}">
  <ds:schemaRefs>
    <ds:schemaRef ds:uri="ESRI.ArcGIS.Mapping.OfficeIntegration.PowerPointInfo"/>
  </ds:schemaRefs>
</ds:datastoreItem>
</file>

<file path=customXml/itemProps256.xml><?xml version="1.0" encoding="utf-8"?>
<ds:datastoreItem xmlns:ds="http://schemas.openxmlformats.org/officeDocument/2006/customXml" ds:itemID="{007BB72D-D60A-46AE-9CAA-256F7AA847D1}">
  <ds:schemaRefs>
    <ds:schemaRef ds:uri="ESRI.ArcGIS.Mapping.OfficeIntegration.PowerPointInfo"/>
  </ds:schemaRefs>
</ds:datastoreItem>
</file>

<file path=customXml/itemProps257.xml><?xml version="1.0" encoding="utf-8"?>
<ds:datastoreItem xmlns:ds="http://schemas.openxmlformats.org/officeDocument/2006/customXml" ds:itemID="{4A07476A-DDF1-48B4-9DAC-33F060A0C862}">
  <ds:schemaRefs>
    <ds:schemaRef ds:uri="ESRI.ArcGIS.Mapping.OfficeIntegration.PowerPointInfo"/>
  </ds:schemaRefs>
</ds:datastoreItem>
</file>

<file path=customXml/itemProps258.xml><?xml version="1.0" encoding="utf-8"?>
<ds:datastoreItem xmlns:ds="http://schemas.openxmlformats.org/officeDocument/2006/customXml" ds:itemID="{5DC6F8FB-8E42-444D-B1C4-78C64C5E6762}">
  <ds:schemaRefs>
    <ds:schemaRef ds:uri="ESRI.ArcGIS.Mapping.OfficeIntegration.PowerPointInfo"/>
  </ds:schemaRefs>
</ds:datastoreItem>
</file>

<file path=customXml/itemProps259.xml><?xml version="1.0" encoding="utf-8"?>
<ds:datastoreItem xmlns:ds="http://schemas.openxmlformats.org/officeDocument/2006/customXml" ds:itemID="{0F2577FC-32E6-469F-B030-5357D1B67E60}">
  <ds:schemaRefs>
    <ds:schemaRef ds:uri="ESRI.ArcGIS.Mapping.OfficeIntegration.PowerPointInfo"/>
  </ds:schemaRefs>
</ds:datastoreItem>
</file>

<file path=customXml/itemProps26.xml><?xml version="1.0" encoding="utf-8"?>
<ds:datastoreItem xmlns:ds="http://schemas.openxmlformats.org/officeDocument/2006/customXml" ds:itemID="{E6778C6C-435B-411E-B5DF-28EF07507F18}">
  <ds:schemaRefs>
    <ds:schemaRef ds:uri="ESRI.ArcGIS.Mapping.OfficeIntegration.PowerPointInfo"/>
  </ds:schemaRefs>
</ds:datastoreItem>
</file>

<file path=customXml/itemProps260.xml><?xml version="1.0" encoding="utf-8"?>
<ds:datastoreItem xmlns:ds="http://schemas.openxmlformats.org/officeDocument/2006/customXml" ds:itemID="{616BE449-1638-4B96-A76D-21233F87C3A5}">
  <ds:schemaRefs>
    <ds:schemaRef ds:uri="ESRI.ArcGIS.Mapping.OfficeIntegration.PowerPointInfo"/>
  </ds:schemaRefs>
</ds:datastoreItem>
</file>

<file path=customXml/itemProps261.xml><?xml version="1.0" encoding="utf-8"?>
<ds:datastoreItem xmlns:ds="http://schemas.openxmlformats.org/officeDocument/2006/customXml" ds:itemID="{BCF8E8FC-94BC-4839-8424-3F495183C607}">
  <ds:schemaRefs>
    <ds:schemaRef ds:uri="ESRI.ArcGIS.Mapping.OfficeIntegration.PowerPointInfo"/>
  </ds:schemaRefs>
</ds:datastoreItem>
</file>

<file path=customXml/itemProps262.xml><?xml version="1.0" encoding="utf-8"?>
<ds:datastoreItem xmlns:ds="http://schemas.openxmlformats.org/officeDocument/2006/customXml" ds:itemID="{6240D10B-4BEB-4A8E-9683-D7789F703CE3}">
  <ds:schemaRefs>
    <ds:schemaRef ds:uri="ESRI.ArcGIS.Mapping.OfficeIntegration.PowerPointInfo"/>
  </ds:schemaRefs>
</ds:datastoreItem>
</file>

<file path=customXml/itemProps263.xml><?xml version="1.0" encoding="utf-8"?>
<ds:datastoreItem xmlns:ds="http://schemas.openxmlformats.org/officeDocument/2006/customXml" ds:itemID="{21E98D1B-1149-4EBA-9B20-73BC7A404B22}">
  <ds:schemaRefs>
    <ds:schemaRef ds:uri="ESRI.ArcGIS.Mapping.OfficeIntegration.PowerPointInfo"/>
  </ds:schemaRefs>
</ds:datastoreItem>
</file>

<file path=customXml/itemProps264.xml><?xml version="1.0" encoding="utf-8"?>
<ds:datastoreItem xmlns:ds="http://schemas.openxmlformats.org/officeDocument/2006/customXml" ds:itemID="{263EFDBB-FD55-488C-8E97-562B94945B78}">
  <ds:schemaRefs>
    <ds:schemaRef ds:uri="ESRI.ArcGIS.Mapping.OfficeIntegration.PowerPointInfo"/>
  </ds:schemaRefs>
</ds:datastoreItem>
</file>

<file path=customXml/itemProps265.xml><?xml version="1.0" encoding="utf-8"?>
<ds:datastoreItem xmlns:ds="http://schemas.openxmlformats.org/officeDocument/2006/customXml" ds:itemID="{7C2CBAAE-7F55-4344-9060-3E3F48F0D20C}">
  <ds:schemaRefs>
    <ds:schemaRef ds:uri="ESRI.ArcGIS.Mapping.OfficeIntegration.PowerPointInfo"/>
  </ds:schemaRefs>
</ds:datastoreItem>
</file>

<file path=customXml/itemProps266.xml><?xml version="1.0" encoding="utf-8"?>
<ds:datastoreItem xmlns:ds="http://schemas.openxmlformats.org/officeDocument/2006/customXml" ds:itemID="{814D5ABB-5BC9-42F9-B874-18269D3940F8}">
  <ds:schemaRefs>
    <ds:schemaRef ds:uri="ESRI.ArcGIS.Mapping.OfficeIntegration.PowerPointInfo"/>
  </ds:schemaRefs>
</ds:datastoreItem>
</file>

<file path=customXml/itemProps267.xml><?xml version="1.0" encoding="utf-8"?>
<ds:datastoreItem xmlns:ds="http://schemas.openxmlformats.org/officeDocument/2006/customXml" ds:itemID="{C4873A6B-F8DF-4AED-9C48-68835D3D12FE}">
  <ds:schemaRefs>
    <ds:schemaRef ds:uri="ESRI.ArcGIS.Mapping.OfficeIntegration.PowerPointInfo"/>
  </ds:schemaRefs>
</ds:datastoreItem>
</file>

<file path=customXml/itemProps268.xml><?xml version="1.0" encoding="utf-8"?>
<ds:datastoreItem xmlns:ds="http://schemas.openxmlformats.org/officeDocument/2006/customXml" ds:itemID="{F9489930-CC80-43BD-9A73-223C5D448EE3}">
  <ds:schemaRefs>
    <ds:schemaRef ds:uri="ESRI.ArcGIS.Mapping.OfficeIntegration.PowerPointInfo"/>
  </ds:schemaRefs>
</ds:datastoreItem>
</file>

<file path=customXml/itemProps269.xml><?xml version="1.0" encoding="utf-8"?>
<ds:datastoreItem xmlns:ds="http://schemas.openxmlformats.org/officeDocument/2006/customXml" ds:itemID="{B5C6D6A6-92D9-4AB4-A674-803E86D9697F}">
  <ds:schemaRefs>
    <ds:schemaRef ds:uri="ESRI.ArcGIS.Mapping.OfficeIntegration.PowerPointInfo"/>
  </ds:schemaRefs>
</ds:datastoreItem>
</file>

<file path=customXml/itemProps27.xml><?xml version="1.0" encoding="utf-8"?>
<ds:datastoreItem xmlns:ds="http://schemas.openxmlformats.org/officeDocument/2006/customXml" ds:itemID="{A1C12BDB-5DF9-4EBB-BFA4-21C38F1DB669}">
  <ds:schemaRefs>
    <ds:schemaRef ds:uri="ESRI.ArcGIS.Mapping.OfficeIntegration.PowerPointInfo"/>
  </ds:schemaRefs>
</ds:datastoreItem>
</file>

<file path=customXml/itemProps270.xml><?xml version="1.0" encoding="utf-8"?>
<ds:datastoreItem xmlns:ds="http://schemas.openxmlformats.org/officeDocument/2006/customXml" ds:itemID="{E0DF5987-DCD7-431D-8EA9-B1C27A767774}">
  <ds:schemaRefs>
    <ds:schemaRef ds:uri="ESRI.ArcGIS.Mapping.OfficeIntegration.PowerPointInfo"/>
  </ds:schemaRefs>
</ds:datastoreItem>
</file>

<file path=customXml/itemProps271.xml><?xml version="1.0" encoding="utf-8"?>
<ds:datastoreItem xmlns:ds="http://schemas.openxmlformats.org/officeDocument/2006/customXml" ds:itemID="{E6D068BB-4E45-4488-83B3-8714EF1EC2F4}">
  <ds:schemaRefs>
    <ds:schemaRef ds:uri="ESRI.ArcGIS.Mapping.OfficeIntegration.PowerPointInfo"/>
  </ds:schemaRefs>
</ds:datastoreItem>
</file>

<file path=customXml/itemProps272.xml><?xml version="1.0" encoding="utf-8"?>
<ds:datastoreItem xmlns:ds="http://schemas.openxmlformats.org/officeDocument/2006/customXml" ds:itemID="{AF2130D2-7657-447A-A0ED-742743655E03}">
  <ds:schemaRefs>
    <ds:schemaRef ds:uri="ESRI.ArcGIS.Mapping.OfficeIntegration.PowerPointInfo"/>
  </ds:schemaRefs>
</ds:datastoreItem>
</file>

<file path=customXml/itemProps273.xml><?xml version="1.0" encoding="utf-8"?>
<ds:datastoreItem xmlns:ds="http://schemas.openxmlformats.org/officeDocument/2006/customXml" ds:itemID="{B3053DE1-D9D1-4657-8E82-40654A2EBA0F}">
  <ds:schemaRefs>
    <ds:schemaRef ds:uri="ESRI.ArcGIS.Mapping.OfficeIntegration.PowerPointInfo"/>
  </ds:schemaRefs>
</ds:datastoreItem>
</file>

<file path=customXml/itemProps274.xml><?xml version="1.0" encoding="utf-8"?>
<ds:datastoreItem xmlns:ds="http://schemas.openxmlformats.org/officeDocument/2006/customXml" ds:itemID="{989E5426-8E1D-4F8B-83B7-82FE805BEA29}">
  <ds:schemaRefs>
    <ds:schemaRef ds:uri="ESRI.ArcGIS.Mapping.OfficeIntegration.PowerPointInfo"/>
  </ds:schemaRefs>
</ds:datastoreItem>
</file>

<file path=customXml/itemProps275.xml><?xml version="1.0" encoding="utf-8"?>
<ds:datastoreItem xmlns:ds="http://schemas.openxmlformats.org/officeDocument/2006/customXml" ds:itemID="{EEF151DC-7BCD-44DF-90C3-4A7B8954EA85}">
  <ds:schemaRefs>
    <ds:schemaRef ds:uri="ESRI.ArcGIS.Mapping.OfficeIntegration.PowerPointInfo"/>
  </ds:schemaRefs>
</ds:datastoreItem>
</file>

<file path=customXml/itemProps276.xml><?xml version="1.0" encoding="utf-8"?>
<ds:datastoreItem xmlns:ds="http://schemas.openxmlformats.org/officeDocument/2006/customXml" ds:itemID="{431CE308-64F8-40DC-AD1B-A57C6D23F5BE}">
  <ds:schemaRefs>
    <ds:schemaRef ds:uri="ESRI.ArcGIS.Mapping.OfficeIntegration.PowerPointInfo"/>
  </ds:schemaRefs>
</ds:datastoreItem>
</file>

<file path=customXml/itemProps277.xml><?xml version="1.0" encoding="utf-8"?>
<ds:datastoreItem xmlns:ds="http://schemas.openxmlformats.org/officeDocument/2006/customXml" ds:itemID="{62E08589-5507-45B0-828A-5CEDBF65A371}">
  <ds:schemaRefs>
    <ds:schemaRef ds:uri="ESRI.ArcGIS.Mapping.OfficeIntegration.PowerPointInfo"/>
  </ds:schemaRefs>
</ds:datastoreItem>
</file>

<file path=customXml/itemProps278.xml><?xml version="1.0" encoding="utf-8"?>
<ds:datastoreItem xmlns:ds="http://schemas.openxmlformats.org/officeDocument/2006/customXml" ds:itemID="{2ACC6895-794E-4F5A-81C3-7D17ED3E3932}">
  <ds:schemaRefs>
    <ds:schemaRef ds:uri="ESRI.ArcGIS.Mapping.OfficeIntegration.PowerPointInfo"/>
  </ds:schemaRefs>
</ds:datastoreItem>
</file>

<file path=customXml/itemProps279.xml><?xml version="1.0" encoding="utf-8"?>
<ds:datastoreItem xmlns:ds="http://schemas.openxmlformats.org/officeDocument/2006/customXml" ds:itemID="{2F53C132-406C-40E7-B580-53E317041B25}">
  <ds:schemaRefs>
    <ds:schemaRef ds:uri="ESRI.ArcGIS.Mapping.OfficeIntegration.PowerPointInfo"/>
  </ds:schemaRefs>
</ds:datastoreItem>
</file>

<file path=customXml/itemProps28.xml><?xml version="1.0" encoding="utf-8"?>
<ds:datastoreItem xmlns:ds="http://schemas.openxmlformats.org/officeDocument/2006/customXml" ds:itemID="{770E9B1E-33C9-41EF-9DFF-91F83C2EE1F5}">
  <ds:schemaRefs>
    <ds:schemaRef ds:uri="ESRI.ArcGIS.Mapping.OfficeIntegration.PowerPointInfo"/>
  </ds:schemaRefs>
</ds:datastoreItem>
</file>

<file path=customXml/itemProps280.xml><?xml version="1.0" encoding="utf-8"?>
<ds:datastoreItem xmlns:ds="http://schemas.openxmlformats.org/officeDocument/2006/customXml" ds:itemID="{706EBF03-A287-4EFF-93D9-08739E5782AD}">
  <ds:schemaRefs>
    <ds:schemaRef ds:uri="ESRI.ArcGIS.Mapping.OfficeIntegration.PowerPointInfo"/>
  </ds:schemaRefs>
</ds:datastoreItem>
</file>

<file path=customXml/itemProps281.xml><?xml version="1.0" encoding="utf-8"?>
<ds:datastoreItem xmlns:ds="http://schemas.openxmlformats.org/officeDocument/2006/customXml" ds:itemID="{25602B59-BDED-43BA-901F-54CFF35549B7}">
  <ds:schemaRefs>
    <ds:schemaRef ds:uri="ESRI.ArcGIS.Mapping.OfficeIntegration.PowerPointInfo"/>
  </ds:schemaRefs>
</ds:datastoreItem>
</file>

<file path=customXml/itemProps282.xml><?xml version="1.0" encoding="utf-8"?>
<ds:datastoreItem xmlns:ds="http://schemas.openxmlformats.org/officeDocument/2006/customXml" ds:itemID="{38E509D3-2D5F-4F10-9468-016F85F6145B}">
  <ds:schemaRefs>
    <ds:schemaRef ds:uri="ESRI.ArcGIS.Mapping.OfficeIntegration.PowerPointInfo"/>
  </ds:schemaRefs>
</ds:datastoreItem>
</file>

<file path=customXml/itemProps283.xml><?xml version="1.0" encoding="utf-8"?>
<ds:datastoreItem xmlns:ds="http://schemas.openxmlformats.org/officeDocument/2006/customXml" ds:itemID="{8A382D29-9DB7-4B6C-8243-F756F0750C22}">
  <ds:schemaRefs>
    <ds:schemaRef ds:uri="ESRI.ArcGIS.Mapping.OfficeIntegration.PowerPointInfo"/>
  </ds:schemaRefs>
</ds:datastoreItem>
</file>

<file path=customXml/itemProps284.xml><?xml version="1.0" encoding="utf-8"?>
<ds:datastoreItem xmlns:ds="http://schemas.openxmlformats.org/officeDocument/2006/customXml" ds:itemID="{C2366280-B861-495B-9526-736526FBBCD2}">
  <ds:schemaRefs>
    <ds:schemaRef ds:uri="ESRI.ArcGIS.Mapping.OfficeIntegration.PowerPointInfo"/>
  </ds:schemaRefs>
</ds:datastoreItem>
</file>

<file path=customXml/itemProps285.xml><?xml version="1.0" encoding="utf-8"?>
<ds:datastoreItem xmlns:ds="http://schemas.openxmlformats.org/officeDocument/2006/customXml" ds:itemID="{D46A303A-8707-4018-AC90-7576ECD438BF}">
  <ds:schemaRefs>
    <ds:schemaRef ds:uri="ESRI.ArcGIS.Mapping.OfficeIntegration.PowerPointInfo"/>
  </ds:schemaRefs>
</ds:datastoreItem>
</file>

<file path=customXml/itemProps286.xml><?xml version="1.0" encoding="utf-8"?>
<ds:datastoreItem xmlns:ds="http://schemas.openxmlformats.org/officeDocument/2006/customXml" ds:itemID="{A1D4B201-D31C-408D-953B-342500D07115}">
  <ds:schemaRefs>
    <ds:schemaRef ds:uri="ESRI.ArcGIS.Mapping.OfficeIntegration.PowerPointInfo"/>
  </ds:schemaRefs>
</ds:datastoreItem>
</file>

<file path=customXml/itemProps287.xml><?xml version="1.0" encoding="utf-8"?>
<ds:datastoreItem xmlns:ds="http://schemas.openxmlformats.org/officeDocument/2006/customXml" ds:itemID="{D0CCCC5F-11F7-4086-B049-1FD74E55D77D}">
  <ds:schemaRefs>
    <ds:schemaRef ds:uri="ESRI.ArcGIS.Mapping.OfficeIntegration.PowerPointInfo"/>
  </ds:schemaRefs>
</ds:datastoreItem>
</file>

<file path=customXml/itemProps288.xml><?xml version="1.0" encoding="utf-8"?>
<ds:datastoreItem xmlns:ds="http://schemas.openxmlformats.org/officeDocument/2006/customXml" ds:itemID="{34CEE1F7-8BAC-4C0D-819C-3F2392522A26}">
  <ds:schemaRefs>
    <ds:schemaRef ds:uri="ESRI.ArcGIS.Mapping.OfficeIntegration.PowerPointInfo"/>
  </ds:schemaRefs>
</ds:datastoreItem>
</file>

<file path=customXml/itemProps289.xml><?xml version="1.0" encoding="utf-8"?>
<ds:datastoreItem xmlns:ds="http://schemas.openxmlformats.org/officeDocument/2006/customXml" ds:itemID="{4DE1D695-D7A4-473F-9E7C-E31740F5FFF2}">
  <ds:schemaRefs>
    <ds:schemaRef ds:uri="ESRI.ArcGIS.Mapping.OfficeIntegration.PowerPointInfo"/>
  </ds:schemaRefs>
</ds:datastoreItem>
</file>

<file path=customXml/itemProps29.xml><?xml version="1.0" encoding="utf-8"?>
<ds:datastoreItem xmlns:ds="http://schemas.openxmlformats.org/officeDocument/2006/customXml" ds:itemID="{4CA824D8-23A8-4469-80F1-740BC401F65C}">
  <ds:schemaRefs>
    <ds:schemaRef ds:uri="ESRI.ArcGIS.Mapping.OfficeIntegration.PowerPointInfo"/>
  </ds:schemaRefs>
</ds:datastoreItem>
</file>

<file path=customXml/itemProps290.xml><?xml version="1.0" encoding="utf-8"?>
<ds:datastoreItem xmlns:ds="http://schemas.openxmlformats.org/officeDocument/2006/customXml" ds:itemID="{2F417F87-43EA-460F-819B-98DE27D0155F}">
  <ds:schemaRefs>
    <ds:schemaRef ds:uri="ESRI.ArcGIS.Mapping.OfficeIntegration.PowerPointInfo"/>
  </ds:schemaRefs>
</ds:datastoreItem>
</file>

<file path=customXml/itemProps291.xml><?xml version="1.0" encoding="utf-8"?>
<ds:datastoreItem xmlns:ds="http://schemas.openxmlformats.org/officeDocument/2006/customXml" ds:itemID="{99F8F6F6-EFA1-4103-B5A2-90001A101E80}">
  <ds:schemaRefs>
    <ds:schemaRef ds:uri="ESRI.ArcGIS.Mapping.OfficeIntegration.PowerPointInfo"/>
  </ds:schemaRefs>
</ds:datastoreItem>
</file>

<file path=customXml/itemProps292.xml><?xml version="1.0" encoding="utf-8"?>
<ds:datastoreItem xmlns:ds="http://schemas.openxmlformats.org/officeDocument/2006/customXml" ds:itemID="{C32D027C-2399-4428-80DF-870913C690F0}">
  <ds:schemaRefs>
    <ds:schemaRef ds:uri="ESRI.ArcGIS.Mapping.OfficeIntegration.PowerPointInfo"/>
  </ds:schemaRefs>
</ds:datastoreItem>
</file>

<file path=customXml/itemProps3.xml><?xml version="1.0" encoding="utf-8"?>
<ds:datastoreItem xmlns:ds="http://schemas.openxmlformats.org/officeDocument/2006/customXml" ds:itemID="{CCB12395-D4A7-429C-81AA-E5465595A4FD}">
  <ds:schemaRefs>
    <ds:schemaRef ds:uri="ESRI.ArcGIS.Mapping.OfficeIntegration.PowerPointInfo"/>
  </ds:schemaRefs>
</ds:datastoreItem>
</file>

<file path=customXml/itemProps30.xml><?xml version="1.0" encoding="utf-8"?>
<ds:datastoreItem xmlns:ds="http://schemas.openxmlformats.org/officeDocument/2006/customXml" ds:itemID="{7B800F9F-FBDF-4214-A766-F92E6CD3FDB8}">
  <ds:schemaRefs>
    <ds:schemaRef ds:uri="ESRI.ArcGIS.Mapping.OfficeIntegration.PowerPointInfo"/>
  </ds:schemaRefs>
</ds:datastoreItem>
</file>

<file path=customXml/itemProps31.xml><?xml version="1.0" encoding="utf-8"?>
<ds:datastoreItem xmlns:ds="http://schemas.openxmlformats.org/officeDocument/2006/customXml" ds:itemID="{A57956FC-E78D-4C52-AAC6-D647A8703348}">
  <ds:schemaRefs>
    <ds:schemaRef ds:uri="ESRI.ArcGIS.Mapping.OfficeIntegration.PowerPointInfo"/>
  </ds:schemaRefs>
</ds:datastoreItem>
</file>

<file path=customXml/itemProps32.xml><?xml version="1.0" encoding="utf-8"?>
<ds:datastoreItem xmlns:ds="http://schemas.openxmlformats.org/officeDocument/2006/customXml" ds:itemID="{A55FD531-4EA5-410C-A013-77576B85676C}">
  <ds:schemaRefs>
    <ds:schemaRef ds:uri="ESRI.ArcGIS.Mapping.OfficeIntegration.PowerPointInfo"/>
  </ds:schemaRefs>
</ds:datastoreItem>
</file>

<file path=customXml/itemProps33.xml><?xml version="1.0" encoding="utf-8"?>
<ds:datastoreItem xmlns:ds="http://schemas.openxmlformats.org/officeDocument/2006/customXml" ds:itemID="{5B9A83C4-B084-404A-BD8E-779CFCDCC16C}">
  <ds:schemaRefs>
    <ds:schemaRef ds:uri="ESRI.ArcGIS.Mapping.OfficeIntegration.PowerPointInfo"/>
  </ds:schemaRefs>
</ds:datastoreItem>
</file>

<file path=customXml/itemProps34.xml><?xml version="1.0" encoding="utf-8"?>
<ds:datastoreItem xmlns:ds="http://schemas.openxmlformats.org/officeDocument/2006/customXml" ds:itemID="{A5AE3796-3608-47B3-820E-0C8040F3740F}">
  <ds:schemaRefs>
    <ds:schemaRef ds:uri="ESRI.ArcGIS.Mapping.OfficeIntegration.PowerPointInfo"/>
  </ds:schemaRefs>
</ds:datastoreItem>
</file>

<file path=customXml/itemProps35.xml><?xml version="1.0" encoding="utf-8"?>
<ds:datastoreItem xmlns:ds="http://schemas.openxmlformats.org/officeDocument/2006/customXml" ds:itemID="{F4C926C4-0F81-4F0D-A42B-5EFD51C016B1}">
  <ds:schemaRefs>
    <ds:schemaRef ds:uri="ESRI.ArcGIS.Mapping.OfficeIntegration.PowerPointInfo"/>
  </ds:schemaRefs>
</ds:datastoreItem>
</file>

<file path=customXml/itemProps36.xml><?xml version="1.0" encoding="utf-8"?>
<ds:datastoreItem xmlns:ds="http://schemas.openxmlformats.org/officeDocument/2006/customXml" ds:itemID="{BD557BB8-822C-4DBA-9F39-EA2C8DE36B3B}">
  <ds:schemaRefs>
    <ds:schemaRef ds:uri="ESRI.ArcGIS.Mapping.OfficeIntegration.PowerPointInfo"/>
  </ds:schemaRefs>
</ds:datastoreItem>
</file>

<file path=customXml/itemProps37.xml><?xml version="1.0" encoding="utf-8"?>
<ds:datastoreItem xmlns:ds="http://schemas.openxmlformats.org/officeDocument/2006/customXml" ds:itemID="{9BC52F72-B5E0-4903-BF06-76D3A771B7DC}">
  <ds:schemaRefs>
    <ds:schemaRef ds:uri="ESRI.ArcGIS.Mapping.OfficeIntegration.PowerPointInfo"/>
  </ds:schemaRefs>
</ds:datastoreItem>
</file>

<file path=customXml/itemProps38.xml><?xml version="1.0" encoding="utf-8"?>
<ds:datastoreItem xmlns:ds="http://schemas.openxmlformats.org/officeDocument/2006/customXml" ds:itemID="{2DD3EB10-B41E-4383-8D8D-8A75B1F4AF1F}">
  <ds:schemaRefs>
    <ds:schemaRef ds:uri="ESRI.ArcGIS.Mapping.OfficeIntegration.PowerPointInfo"/>
  </ds:schemaRefs>
</ds:datastoreItem>
</file>

<file path=customXml/itemProps39.xml><?xml version="1.0" encoding="utf-8"?>
<ds:datastoreItem xmlns:ds="http://schemas.openxmlformats.org/officeDocument/2006/customXml" ds:itemID="{DA28B4FE-6074-4B92-B014-3DB7DA591088}">
  <ds:schemaRefs>
    <ds:schemaRef ds:uri="ESRI.ArcGIS.Mapping.OfficeIntegration.PowerPointInfo"/>
  </ds:schemaRefs>
</ds:datastoreItem>
</file>

<file path=customXml/itemProps4.xml><?xml version="1.0" encoding="utf-8"?>
<ds:datastoreItem xmlns:ds="http://schemas.openxmlformats.org/officeDocument/2006/customXml" ds:itemID="{A4ECC42B-C940-4C95-A55E-1016387D3084}">
  <ds:schemaRefs>
    <ds:schemaRef ds:uri="ESRI.ArcGIS.Mapping.OfficeIntegration.PowerPointInfo"/>
  </ds:schemaRefs>
</ds:datastoreItem>
</file>

<file path=customXml/itemProps40.xml><?xml version="1.0" encoding="utf-8"?>
<ds:datastoreItem xmlns:ds="http://schemas.openxmlformats.org/officeDocument/2006/customXml" ds:itemID="{DFCB73FE-8EB8-43F1-9D8C-B7D5EC08F6C5}">
  <ds:schemaRefs>
    <ds:schemaRef ds:uri="ESRI.ArcGIS.Mapping.OfficeIntegration.PowerPointInfo"/>
  </ds:schemaRefs>
</ds:datastoreItem>
</file>

<file path=customXml/itemProps41.xml><?xml version="1.0" encoding="utf-8"?>
<ds:datastoreItem xmlns:ds="http://schemas.openxmlformats.org/officeDocument/2006/customXml" ds:itemID="{7D6BA7FA-8C88-4FD6-823A-1C79927483AC}">
  <ds:schemaRefs>
    <ds:schemaRef ds:uri="ESRI.ArcGIS.Mapping.OfficeIntegration.PowerPointInfo"/>
  </ds:schemaRefs>
</ds:datastoreItem>
</file>

<file path=customXml/itemProps42.xml><?xml version="1.0" encoding="utf-8"?>
<ds:datastoreItem xmlns:ds="http://schemas.openxmlformats.org/officeDocument/2006/customXml" ds:itemID="{0AFBEFFB-E86E-4D2A-8A19-2A361B1B5A43}">
  <ds:schemaRefs>
    <ds:schemaRef ds:uri="ESRI.ArcGIS.Mapping.OfficeIntegration.PowerPointInfo"/>
  </ds:schemaRefs>
</ds:datastoreItem>
</file>

<file path=customXml/itemProps43.xml><?xml version="1.0" encoding="utf-8"?>
<ds:datastoreItem xmlns:ds="http://schemas.openxmlformats.org/officeDocument/2006/customXml" ds:itemID="{4FB59472-126B-4525-A7C7-D8CF50F28208}">
  <ds:schemaRefs>
    <ds:schemaRef ds:uri="ESRI.ArcGIS.Mapping.OfficeIntegration.PowerPointInfo"/>
  </ds:schemaRefs>
</ds:datastoreItem>
</file>

<file path=customXml/itemProps44.xml><?xml version="1.0" encoding="utf-8"?>
<ds:datastoreItem xmlns:ds="http://schemas.openxmlformats.org/officeDocument/2006/customXml" ds:itemID="{63D30CD7-BF21-4832-89AF-6BB7CC62990D}">
  <ds:schemaRefs>
    <ds:schemaRef ds:uri="ESRI.ArcGIS.Mapping.OfficeIntegration.PowerPointInfo"/>
  </ds:schemaRefs>
</ds:datastoreItem>
</file>

<file path=customXml/itemProps45.xml><?xml version="1.0" encoding="utf-8"?>
<ds:datastoreItem xmlns:ds="http://schemas.openxmlformats.org/officeDocument/2006/customXml" ds:itemID="{C51BE0DA-F6FB-4793-8DB6-D053941686FF}">
  <ds:schemaRefs>
    <ds:schemaRef ds:uri="ESRI.ArcGIS.Mapping.OfficeIntegration.PowerPointInfo"/>
  </ds:schemaRefs>
</ds:datastoreItem>
</file>

<file path=customXml/itemProps46.xml><?xml version="1.0" encoding="utf-8"?>
<ds:datastoreItem xmlns:ds="http://schemas.openxmlformats.org/officeDocument/2006/customXml" ds:itemID="{D78AED5F-716C-4BFA-B1A3-414B90F2E14B}">
  <ds:schemaRefs>
    <ds:schemaRef ds:uri="ESRI.ArcGIS.Mapping.OfficeIntegration.PowerPointInfo"/>
  </ds:schemaRefs>
</ds:datastoreItem>
</file>

<file path=customXml/itemProps47.xml><?xml version="1.0" encoding="utf-8"?>
<ds:datastoreItem xmlns:ds="http://schemas.openxmlformats.org/officeDocument/2006/customXml" ds:itemID="{5C90E9EF-407C-46F5-B3DC-2613513FFEE0}">
  <ds:schemaRefs>
    <ds:schemaRef ds:uri="ESRI.ArcGIS.Mapping.OfficeIntegration.PowerPointInfo"/>
  </ds:schemaRefs>
</ds:datastoreItem>
</file>

<file path=customXml/itemProps48.xml><?xml version="1.0" encoding="utf-8"?>
<ds:datastoreItem xmlns:ds="http://schemas.openxmlformats.org/officeDocument/2006/customXml" ds:itemID="{C288CA6F-7169-4686-989A-FD12DCAC93D8}">
  <ds:schemaRefs>
    <ds:schemaRef ds:uri="ESRI.ArcGIS.Mapping.OfficeIntegration.PowerPointInfo"/>
  </ds:schemaRefs>
</ds:datastoreItem>
</file>

<file path=customXml/itemProps49.xml><?xml version="1.0" encoding="utf-8"?>
<ds:datastoreItem xmlns:ds="http://schemas.openxmlformats.org/officeDocument/2006/customXml" ds:itemID="{9FB5771F-4360-48B2-BD57-5406BBE55488}">
  <ds:schemaRefs>
    <ds:schemaRef ds:uri="ESRI.ArcGIS.Mapping.OfficeIntegration.PowerPointInfo"/>
  </ds:schemaRefs>
</ds:datastoreItem>
</file>

<file path=customXml/itemProps5.xml><?xml version="1.0" encoding="utf-8"?>
<ds:datastoreItem xmlns:ds="http://schemas.openxmlformats.org/officeDocument/2006/customXml" ds:itemID="{4EEC69CB-55E6-44C0-BBE0-4F4418A0071E}">
  <ds:schemaRefs>
    <ds:schemaRef ds:uri="ESRI.ArcGIS.Mapping.OfficeIntegration.PowerPointInfo"/>
  </ds:schemaRefs>
</ds:datastoreItem>
</file>

<file path=customXml/itemProps50.xml><?xml version="1.0" encoding="utf-8"?>
<ds:datastoreItem xmlns:ds="http://schemas.openxmlformats.org/officeDocument/2006/customXml" ds:itemID="{4840EBCA-FDAC-4E56-9032-F179C863483A}">
  <ds:schemaRefs>
    <ds:schemaRef ds:uri="ESRI.ArcGIS.Mapping.OfficeIntegration.PowerPointInfo"/>
  </ds:schemaRefs>
</ds:datastoreItem>
</file>

<file path=customXml/itemProps51.xml><?xml version="1.0" encoding="utf-8"?>
<ds:datastoreItem xmlns:ds="http://schemas.openxmlformats.org/officeDocument/2006/customXml" ds:itemID="{F6AB9088-8577-4BBD-AAD3-FE2FE84D5369}">
  <ds:schemaRefs>
    <ds:schemaRef ds:uri="ESRI.ArcGIS.Mapping.OfficeIntegration.PowerPointInfo"/>
  </ds:schemaRefs>
</ds:datastoreItem>
</file>

<file path=customXml/itemProps52.xml><?xml version="1.0" encoding="utf-8"?>
<ds:datastoreItem xmlns:ds="http://schemas.openxmlformats.org/officeDocument/2006/customXml" ds:itemID="{E3A81FDE-AA8B-484C-BDD9-7A9DEE628B6E}">
  <ds:schemaRefs>
    <ds:schemaRef ds:uri="ESRI.ArcGIS.Mapping.OfficeIntegration.PowerPointInfo"/>
  </ds:schemaRefs>
</ds:datastoreItem>
</file>

<file path=customXml/itemProps53.xml><?xml version="1.0" encoding="utf-8"?>
<ds:datastoreItem xmlns:ds="http://schemas.openxmlformats.org/officeDocument/2006/customXml" ds:itemID="{4C43F0F4-6466-4FC7-9551-DC572749E306}">
  <ds:schemaRefs>
    <ds:schemaRef ds:uri="ESRI.ArcGIS.Mapping.OfficeIntegration.PowerPointInfo"/>
  </ds:schemaRefs>
</ds:datastoreItem>
</file>

<file path=customXml/itemProps54.xml><?xml version="1.0" encoding="utf-8"?>
<ds:datastoreItem xmlns:ds="http://schemas.openxmlformats.org/officeDocument/2006/customXml" ds:itemID="{CCA26DC9-7EFC-41E9-9CCA-2681EC3E3C21}">
  <ds:schemaRefs>
    <ds:schemaRef ds:uri="ESRI.ArcGIS.Mapping.OfficeIntegration.PowerPointInfo"/>
  </ds:schemaRefs>
</ds:datastoreItem>
</file>

<file path=customXml/itemProps55.xml><?xml version="1.0" encoding="utf-8"?>
<ds:datastoreItem xmlns:ds="http://schemas.openxmlformats.org/officeDocument/2006/customXml" ds:itemID="{210B2793-9247-4933-A417-E43F87D4AD8A}">
  <ds:schemaRefs>
    <ds:schemaRef ds:uri="ESRI.ArcGIS.Mapping.OfficeIntegration.PowerPointInfo"/>
  </ds:schemaRefs>
</ds:datastoreItem>
</file>

<file path=customXml/itemProps56.xml><?xml version="1.0" encoding="utf-8"?>
<ds:datastoreItem xmlns:ds="http://schemas.openxmlformats.org/officeDocument/2006/customXml" ds:itemID="{AF1DEE91-76BA-4CF6-92F2-1384A45A50C9}">
  <ds:schemaRefs>
    <ds:schemaRef ds:uri="ESRI.ArcGIS.Mapping.OfficeIntegration.PowerPointInfo"/>
  </ds:schemaRefs>
</ds:datastoreItem>
</file>

<file path=customXml/itemProps57.xml><?xml version="1.0" encoding="utf-8"?>
<ds:datastoreItem xmlns:ds="http://schemas.openxmlformats.org/officeDocument/2006/customXml" ds:itemID="{E7DD2782-F884-4EFA-853E-B4BF1A30FB5D}">
  <ds:schemaRefs>
    <ds:schemaRef ds:uri="ESRI.ArcGIS.Mapping.OfficeIntegration.PowerPointInfo"/>
  </ds:schemaRefs>
</ds:datastoreItem>
</file>

<file path=customXml/itemProps58.xml><?xml version="1.0" encoding="utf-8"?>
<ds:datastoreItem xmlns:ds="http://schemas.openxmlformats.org/officeDocument/2006/customXml" ds:itemID="{EC50C719-C470-4C87-83DD-BA4693C79605}">
  <ds:schemaRefs>
    <ds:schemaRef ds:uri="ESRI.ArcGIS.Mapping.OfficeIntegration.PowerPointInfo"/>
  </ds:schemaRefs>
</ds:datastoreItem>
</file>

<file path=customXml/itemProps59.xml><?xml version="1.0" encoding="utf-8"?>
<ds:datastoreItem xmlns:ds="http://schemas.openxmlformats.org/officeDocument/2006/customXml" ds:itemID="{21863A43-1431-45C0-8EE9-80AFF06A3BA9}">
  <ds:schemaRefs>
    <ds:schemaRef ds:uri="ESRI.ArcGIS.Mapping.OfficeIntegration.PowerPointInfo"/>
  </ds:schemaRefs>
</ds:datastoreItem>
</file>

<file path=customXml/itemProps6.xml><?xml version="1.0" encoding="utf-8"?>
<ds:datastoreItem xmlns:ds="http://schemas.openxmlformats.org/officeDocument/2006/customXml" ds:itemID="{0DD31780-D3C6-4026-8D67-5EB502A7C3E0}">
  <ds:schemaRefs>
    <ds:schemaRef ds:uri="ESRI.ArcGIS.Mapping.OfficeIntegration.PowerPointInfo"/>
  </ds:schemaRefs>
</ds:datastoreItem>
</file>

<file path=customXml/itemProps60.xml><?xml version="1.0" encoding="utf-8"?>
<ds:datastoreItem xmlns:ds="http://schemas.openxmlformats.org/officeDocument/2006/customXml" ds:itemID="{7D22585F-6E4B-4672-9173-0F76A22286AA}">
  <ds:schemaRefs>
    <ds:schemaRef ds:uri="ESRI.ArcGIS.Mapping.OfficeIntegration.PowerPointInfo"/>
  </ds:schemaRefs>
</ds:datastoreItem>
</file>

<file path=customXml/itemProps61.xml><?xml version="1.0" encoding="utf-8"?>
<ds:datastoreItem xmlns:ds="http://schemas.openxmlformats.org/officeDocument/2006/customXml" ds:itemID="{86F512D3-5D47-4472-8501-59DBD21A9576}">
  <ds:schemaRefs>
    <ds:schemaRef ds:uri="ESRI.ArcGIS.Mapping.OfficeIntegration.PowerPointInfo"/>
  </ds:schemaRefs>
</ds:datastoreItem>
</file>

<file path=customXml/itemProps62.xml><?xml version="1.0" encoding="utf-8"?>
<ds:datastoreItem xmlns:ds="http://schemas.openxmlformats.org/officeDocument/2006/customXml" ds:itemID="{A23E9B94-F09F-4531-A67D-79BB5BF4DB51}">
  <ds:schemaRefs>
    <ds:schemaRef ds:uri="ESRI.ArcGIS.Mapping.OfficeIntegration.PowerPointInfo"/>
  </ds:schemaRefs>
</ds:datastoreItem>
</file>

<file path=customXml/itemProps63.xml><?xml version="1.0" encoding="utf-8"?>
<ds:datastoreItem xmlns:ds="http://schemas.openxmlformats.org/officeDocument/2006/customXml" ds:itemID="{76A69A47-ADF2-40BF-8B97-47859B1F5F51}">
  <ds:schemaRefs>
    <ds:schemaRef ds:uri="ESRI.ArcGIS.Mapping.OfficeIntegration.PowerPointInfo"/>
  </ds:schemaRefs>
</ds:datastoreItem>
</file>

<file path=customXml/itemProps64.xml><?xml version="1.0" encoding="utf-8"?>
<ds:datastoreItem xmlns:ds="http://schemas.openxmlformats.org/officeDocument/2006/customXml" ds:itemID="{E001915D-8D2D-465B-B077-03589ECE85C2}">
  <ds:schemaRefs>
    <ds:schemaRef ds:uri="ESRI.ArcGIS.Mapping.OfficeIntegration.PowerPointInfo"/>
  </ds:schemaRefs>
</ds:datastoreItem>
</file>

<file path=customXml/itemProps65.xml><?xml version="1.0" encoding="utf-8"?>
<ds:datastoreItem xmlns:ds="http://schemas.openxmlformats.org/officeDocument/2006/customXml" ds:itemID="{8B3FFF72-326B-486F-A935-AA0FA23DBB7D}">
  <ds:schemaRefs>
    <ds:schemaRef ds:uri="ESRI.ArcGIS.Mapping.OfficeIntegration.PowerPointInfo"/>
  </ds:schemaRefs>
</ds:datastoreItem>
</file>

<file path=customXml/itemProps66.xml><?xml version="1.0" encoding="utf-8"?>
<ds:datastoreItem xmlns:ds="http://schemas.openxmlformats.org/officeDocument/2006/customXml" ds:itemID="{B4A85534-EBD8-40D2-838A-6BF31AFD8532}">
  <ds:schemaRefs>
    <ds:schemaRef ds:uri="ESRI.ArcGIS.Mapping.OfficeIntegration.PowerPointInfo"/>
  </ds:schemaRefs>
</ds:datastoreItem>
</file>

<file path=customXml/itemProps67.xml><?xml version="1.0" encoding="utf-8"?>
<ds:datastoreItem xmlns:ds="http://schemas.openxmlformats.org/officeDocument/2006/customXml" ds:itemID="{58B91DB7-CC1C-46F0-A591-55553DDEC851}">
  <ds:schemaRefs>
    <ds:schemaRef ds:uri="ESRI.ArcGIS.Mapping.OfficeIntegration.PowerPointInfo"/>
  </ds:schemaRefs>
</ds:datastoreItem>
</file>

<file path=customXml/itemProps68.xml><?xml version="1.0" encoding="utf-8"?>
<ds:datastoreItem xmlns:ds="http://schemas.openxmlformats.org/officeDocument/2006/customXml" ds:itemID="{1D00D5F3-83B2-4AC6-810B-3BBB96B45B65}">
  <ds:schemaRefs>
    <ds:schemaRef ds:uri="ESRI.ArcGIS.Mapping.OfficeIntegration.PowerPointInfo"/>
  </ds:schemaRefs>
</ds:datastoreItem>
</file>

<file path=customXml/itemProps69.xml><?xml version="1.0" encoding="utf-8"?>
<ds:datastoreItem xmlns:ds="http://schemas.openxmlformats.org/officeDocument/2006/customXml" ds:itemID="{BDE45226-2E43-4ECB-B141-F24F939F145F}">
  <ds:schemaRefs>
    <ds:schemaRef ds:uri="ESRI.ArcGIS.Mapping.OfficeIntegration.PowerPointInfo"/>
  </ds:schemaRefs>
</ds:datastoreItem>
</file>

<file path=customXml/itemProps7.xml><?xml version="1.0" encoding="utf-8"?>
<ds:datastoreItem xmlns:ds="http://schemas.openxmlformats.org/officeDocument/2006/customXml" ds:itemID="{FD533CFE-BEBC-4AA8-85DE-6A765F627CB1}">
  <ds:schemaRefs>
    <ds:schemaRef ds:uri="ESRI.ArcGIS.Mapping.OfficeIntegration.PowerPointInfo"/>
  </ds:schemaRefs>
</ds:datastoreItem>
</file>

<file path=customXml/itemProps70.xml><?xml version="1.0" encoding="utf-8"?>
<ds:datastoreItem xmlns:ds="http://schemas.openxmlformats.org/officeDocument/2006/customXml" ds:itemID="{3745E7D0-4F3C-4F8F-B603-801A9C6CF2ED}">
  <ds:schemaRefs>
    <ds:schemaRef ds:uri="ESRI.ArcGIS.Mapping.OfficeIntegration.PowerPointInfo"/>
  </ds:schemaRefs>
</ds:datastoreItem>
</file>

<file path=customXml/itemProps71.xml><?xml version="1.0" encoding="utf-8"?>
<ds:datastoreItem xmlns:ds="http://schemas.openxmlformats.org/officeDocument/2006/customXml" ds:itemID="{9AA9078E-F6F6-4ADC-9D5C-506B7C669275}">
  <ds:schemaRefs>
    <ds:schemaRef ds:uri="ESRI.ArcGIS.Mapping.OfficeIntegration.PowerPointInfo"/>
  </ds:schemaRefs>
</ds:datastoreItem>
</file>

<file path=customXml/itemProps72.xml><?xml version="1.0" encoding="utf-8"?>
<ds:datastoreItem xmlns:ds="http://schemas.openxmlformats.org/officeDocument/2006/customXml" ds:itemID="{597D5C8A-5C32-4D00-ABEE-6060209DCDA5}">
  <ds:schemaRefs>
    <ds:schemaRef ds:uri="ESRI.ArcGIS.Mapping.OfficeIntegration.PowerPointInfo"/>
  </ds:schemaRefs>
</ds:datastoreItem>
</file>

<file path=customXml/itemProps73.xml><?xml version="1.0" encoding="utf-8"?>
<ds:datastoreItem xmlns:ds="http://schemas.openxmlformats.org/officeDocument/2006/customXml" ds:itemID="{42B45E90-F1B6-476B-A85D-C4750A4F6FED}">
  <ds:schemaRefs>
    <ds:schemaRef ds:uri="ESRI.ArcGIS.Mapping.OfficeIntegration.PowerPointInfo"/>
  </ds:schemaRefs>
</ds:datastoreItem>
</file>

<file path=customXml/itemProps74.xml><?xml version="1.0" encoding="utf-8"?>
<ds:datastoreItem xmlns:ds="http://schemas.openxmlformats.org/officeDocument/2006/customXml" ds:itemID="{9564E4B6-302E-43EE-8479-63751A8E054B}">
  <ds:schemaRefs>
    <ds:schemaRef ds:uri="ESRI.ArcGIS.Mapping.OfficeIntegration.PowerPointInfo"/>
  </ds:schemaRefs>
</ds:datastoreItem>
</file>

<file path=customXml/itemProps75.xml><?xml version="1.0" encoding="utf-8"?>
<ds:datastoreItem xmlns:ds="http://schemas.openxmlformats.org/officeDocument/2006/customXml" ds:itemID="{C8C36F1F-4DE3-4447-9ADA-C723A4F87911}">
  <ds:schemaRefs>
    <ds:schemaRef ds:uri="ESRI.ArcGIS.Mapping.OfficeIntegration.PowerPointInfo"/>
  </ds:schemaRefs>
</ds:datastoreItem>
</file>

<file path=customXml/itemProps76.xml><?xml version="1.0" encoding="utf-8"?>
<ds:datastoreItem xmlns:ds="http://schemas.openxmlformats.org/officeDocument/2006/customXml" ds:itemID="{0EC8BFE0-AB25-4D02-8B2F-1AF5E046B193}">
  <ds:schemaRefs>
    <ds:schemaRef ds:uri="ESRI.ArcGIS.Mapping.OfficeIntegration.PowerPointInfo"/>
  </ds:schemaRefs>
</ds:datastoreItem>
</file>

<file path=customXml/itemProps77.xml><?xml version="1.0" encoding="utf-8"?>
<ds:datastoreItem xmlns:ds="http://schemas.openxmlformats.org/officeDocument/2006/customXml" ds:itemID="{DABBF216-9B22-4175-A53B-3AE2EFD6A8FF}">
  <ds:schemaRefs>
    <ds:schemaRef ds:uri="ESRI.ArcGIS.Mapping.OfficeIntegration.PowerPointInfo"/>
  </ds:schemaRefs>
</ds:datastoreItem>
</file>

<file path=customXml/itemProps78.xml><?xml version="1.0" encoding="utf-8"?>
<ds:datastoreItem xmlns:ds="http://schemas.openxmlformats.org/officeDocument/2006/customXml" ds:itemID="{9DAD4E03-A050-4B3E-8B5C-E3C9D000CC3A}">
  <ds:schemaRefs>
    <ds:schemaRef ds:uri="ESRI.ArcGIS.Mapping.OfficeIntegration.PowerPointInfo"/>
  </ds:schemaRefs>
</ds:datastoreItem>
</file>

<file path=customXml/itemProps79.xml><?xml version="1.0" encoding="utf-8"?>
<ds:datastoreItem xmlns:ds="http://schemas.openxmlformats.org/officeDocument/2006/customXml" ds:itemID="{F34F08BB-EC85-40C7-9DF3-EAEF1496A1F5}">
  <ds:schemaRefs>
    <ds:schemaRef ds:uri="ESRI.ArcGIS.Mapping.OfficeIntegration.PowerPointInfo"/>
  </ds:schemaRefs>
</ds:datastoreItem>
</file>

<file path=customXml/itemProps8.xml><?xml version="1.0" encoding="utf-8"?>
<ds:datastoreItem xmlns:ds="http://schemas.openxmlformats.org/officeDocument/2006/customXml" ds:itemID="{0CFF2FD5-8E4D-4CEF-A014-9B3D566D913E}">
  <ds:schemaRefs>
    <ds:schemaRef ds:uri="ESRI.ArcGIS.Mapping.OfficeIntegration.PowerPointInfo"/>
  </ds:schemaRefs>
</ds:datastoreItem>
</file>

<file path=customXml/itemProps80.xml><?xml version="1.0" encoding="utf-8"?>
<ds:datastoreItem xmlns:ds="http://schemas.openxmlformats.org/officeDocument/2006/customXml" ds:itemID="{CFEF60A9-7E46-47C8-9855-8BD8569D96E4}">
  <ds:schemaRefs>
    <ds:schemaRef ds:uri="ESRI.ArcGIS.Mapping.OfficeIntegration.PowerPointInfo"/>
  </ds:schemaRefs>
</ds:datastoreItem>
</file>

<file path=customXml/itemProps81.xml><?xml version="1.0" encoding="utf-8"?>
<ds:datastoreItem xmlns:ds="http://schemas.openxmlformats.org/officeDocument/2006/customXml" ds:itemID="{1CEFE6AD-35B3-48B9-A7FF-05EBEF38792E}">
  <ds:schemaRefs>
    <ds:schemaRef ds:uri="ESRI.ArcGIS.Mapping.OfficeIntegration.PowerPointInfo"/>
  </ds:schemaRefs>
</ds:datastoreItem>
</file>

<file path=customXml/itemProps82.xml><?xml version="1.0" encoding="utf-8"?>
<ds:datastoreItem xmlns:ds="http://schemas.openxmlformats.org/officeDocument/2006/customXml" ds:itemID="{6C639EFA-7612-45DB-8AF3-FDE5F6968F72}">
  <ds:schemaRefs>
    <ds:schemaRef ds:uri="ESRI.ArcGIS.Mapping.OfficeIntegration.PowerPointInfo"/>
  </ds:schemaRefs>
</ds:datastoreItem>
</file>

<file path=customXml/itemProps83.xml><?xml version="1.0" encoding="utf-8"?>
<ds:datastoreItem xmlns:ds="http://schemas.openxmlformats.org/officeDocument/2006/customXml" ds:itemID="{53EDC637-4702-4CE0-AA38-8CCFDBAAF82C}">
  <ds:schemaRefs>
    <ds:schemaRef ds:uri="ESRI.ArcGIS.Mapping.OfficeIntegration.PowerPointInfo"/>
  </ds:schemaRefs>
</ds:datastoreItem>
</file>

<file path=customXml/itemProps84.xml><?xml version="1.0" encoding="utf-8"?>
<ds:datastoreItem xmlns:ds="http://schemas.openxmlformats.org/officeDocument/2006/customXml" ds:itemID="{51989D30-D17C-4FEF-BE6F-14413E70B0C4}">
  <ds:schemaRefs>
    <ds:schemaRef ds:uri="ESRI.ArcGIS.Mapping.OfficeIntegration.PowerPointInfo"/>
  </ds:schemaRefs>
</ds:datastoreItem>
</file>

<file path=customXml/itemProps85.xml><?xml version="1.0" encoding="utf-8"?>
<ds:datastoreItem xmlns:ds="http://schemas.openxmlformats.org/officeDocument/2006/customXml" ds:itemID="{AED66B4C-596F-458B-BA29-9662E4C93EB1}">
  <ds:schemaRefs>
    <ds:schemaRef ds:uri="ESRI.ArcGIS.Mapping.OfficeIntegration.PowerPointInfo"/>
  </ds:schemaRefs>
</ds:datastoreItem>
</file>

<file path=customXml/itemProps86.xml><?xml version="1.0" encoding="utf-8"?>
<ds:datastoreItem xmlns:ds="http://schemas.openxmlformats.org/officeDocument/2006/customXml" ds:itemID="{0199EEC2-0F46-4218-96B5-85F003D4BC90}">
  <ds:schemaRefs>
    <ds:schemaRef ds:uri="ESRI.ArcGIS.Mapping.OfficeIntegration.PowerPointInfo"/>
  </ds:schemaRefs>
</ds:datastoreItem>
</file>

<file path=customXml/itemProps87.xml><?xml version="1.0" encoding="utf-8"?>
<ds:datastoreItem xmlns:ds="http://schemas.openxmlformats.org/officeDocument/2006/customXml" ds:itemID="{EAC13E1C-0358-4594-A7C1-538A18BFA6E5}">
  <ds:schemaRefs>
    <ds:schemaRef ds:uri="ESRI.ArcGIS.Mapping.OfficeIntegration.PowerPointInfo"/>
  </ds:schemaRefs>
</ds:datastoreItem>
</file>

<file path=customXml/itemProps88.xml><?xml version="1.0" encoding="utf-8"?>
<ds:datastoreItem xmlns:ds="http://schemas.openxmlformats.org/officeDocument/2006/customXml" ds:itemID="{FE49B709-D625-49CB-9757-9152FDDD510D}">
  <ds:schemaRefs>
    <ds:schemaRef ds:uri="ESRI.ArcGIS.Mapping.OfficeIntegration.PowerPointInfo"/>
  </ds:schemaRefs>
</ds:datastoreItem>
</file>

<file path=customXml/itemProps89.xml><?xml version="1.0" encoding="utf-8"?>
<ds:datastoreItem xmlns:ds="http://schemas.openxmlformats.org/officeDocument/2006/customXml" ds:itemID="{5E8074D2-1285-4783-818A-17A46174ED79}">
  <ds:schemaRefs>
    <ds:schemaRef ds:uri="ESRI.ArcGIS.Mapping.OfficeIntegration.PowerPointInfo"/>
  </ds:schemaRefs>
</ds:datastoreItem>
</file>

<file path=customXml/itemProps9.xml><?xml version="1.0" encoding="utf-8"?>
<ds:datastoreItem xmlns:ds="http://schemas.openxmlformats.org/officeDocument/2006/customXml" ds:itemID="{5B0D729F-FEA9-4F5F-BDB1-86F2A872092D}">
  <ds:schemaRefs>
    <ds:schemaRef ds:uri="ESRI.ArcGIS.Mapping.OfficeIntegration.PowerPointInfo"/>
  </ds:schemaRefs>
</ds:datastoreItem>
</file>

<file path=customXml/itemProps90.xml><?xml version="1.0" encoding="utf-8"?>
<ds:datastoreItem xmlns:ds="http://schemas.openxmlformats.org/officeDocument/2006/customXml" ds:itemID="{C3EB99B5-2D32-44A5-9614-DECF71C1BF0D}">
  <ds:schemaRefs>
    <ds:schemaRef ds:uri="ESRI.ArcGIS.Mapping.OfficeIntegration.PowerPointInfo"/>
  </ds:schemaRefs>
</ds:datastoreItem>
</file>

<file path=customXml/itemProps91.xml><?xml version="1.0" encoding="utf-8"?>
<ds:datastoreItem xmlns:ds="http://schemas.openxmlformats.org/officeDocument/2006/customXml" ds:itemID="{DED417BE-64B6-4F28-AAF1-4A18F82A1A4A}">
  <ds:schemaRefs>
    <ds:schemaRef ds:uri="ESRI.ArcGIS.Mapping.OfficeIntegration.PowerPointInfo"/>
  </ds:schemaRefs>
</ds:datastoreItem>
</file>

<file path=customXml/itemProps92.xml><?xml version="1.0" encoding="utf-8"?>
<ds:datastoreItem xmlns:ds="http://schemas.openxmlformats.org/officeDocument/2006/customXml" ds:itemID="{F4EF5B56-65E5-43E0-B0C8-247E7B99C0A6}">
  <ds:schemaRefs>
    <ds:schemaRef ds:uri="ESRI.ArcGIS.Mapping.OfficeIntegration.PowerPointInfo"/>
  </ds:schemaRefs>
</ds:datastoreItem>
</file>

<file path=customXml/itemProps93.xml><?xml version="1.0" encoding="utf-8"?>
<ds:datastoreItem xmlns:ds="http://schemas.openxmlformats.org/officeDocument/2006/customXml" ds:itemID="{8D309117-F308-4C20-9974-D264C42BE26C}">
  <ds:schemaRefs>
    <ds:schemaRef ds:uri="ESRI.ArcGIS.Mapping.OfficeIntegration.PowerPointInfo"/>
  </ds:schemaRefs>
</ds:datastoreItem>
</file>

<file path=customXml/itemProps94.xml><?xml version="1.0" encoding="utf-8"?>
<ds:datastoreItem xmlns:ds="http://schemas.openxmlformats.org/officeDocument/2006/customXml" ds:itemID="{EAF11B8D-0F05-494F-8192-79EEE8E23631}">
  <ds:schemaRefs>
    <ds:schemaRef ds:uri="ESRI.ArcGIS.Mapping.OfficeIntegration.PowerPointInfo"/>
  </ds:schemaRefs>
</ds:datastoreItem>
</file>

<file path=customXml/itemProps95.xml><?xml version="1.0" encoding="utf-8"?>
<ds:datastoreItem xmlns:ds="http://schemas.openxmlformats.org/officeDocument/2006/customXml" ds:itemID="{9B8BBC3D-2013-4328-B256-B1EA73454CE3}">
  <ds:schemaRefs>
    <ds:schemaRef ds:uri="ESRI.ArcGIS.Mapping.OfficeIntegration.PowerPointInfo"/>
  </ds:schemaRefs>
</ds:datastoreItem>
</file>

<file path=customXml/itemProps96.xml><?xml version="1.0" encoding="utf-8"?>
<ds:datastoreItem xmlns:ds="http://schemas.openxmlformats.org/officeDocument/2006/customXml" ds:itemID="{4DDA234B-3EA8-4070-BC65-4FEFD726E973}">
  <ds:schemaRefs>
    <ds:schemaRef ds:uri="ESRI.ArcGIS.Mapping.OfficeIntegration.PowerPointInfo"/>
  </ds:schemaRefs>
</ds:datastoreItem>
</file>

<file path=customXml/itemProps97.xml><?xml version="1.0" encoding="utf-8"?>
<ds:datastoreItem xmlns:ds="http://schemas.openxmlformats.org/officeDocument/2006/customXml" ds:itemID="{927E4728-5D2E-43D2-8A8D-FACBF24F127E}">
  <ds:schemaRefs>
    <ds:schemaRef ds:uri="ESRI.ArcGIS.Mapping.OfficeIntegration.PowerPointInfo"/>
  </ds:schemaRefs>
</ds:datastoreItem>
</file>

<file path=customXml/itemProps98.xml><?xml version="1.0" encoding="utf-8"?>
<ds:datastoreItem xmlns:ds="http://schemas.openxmlformats.org/officeDocument/2006/customXml" ds:itemID="{9E5328AD-53B1-479B-8FBD-10C63A2DC61C}">
  <ds:schemaRefs>
    <ds:schemaRef ds:uri="ESRI.ArcGIS.Mapping.OfficeIntegration.PowerPointInfo"/>
  </ds:schemaRefs>
</ds:datastoreItem>
</file>

<file path=customXml/itemProps99.xml><?xml version="1.0" encoding="utf-8"?>
<ds:datastoreItem xmlns:ds="http://schemas.openxmlformats.org/officeDocument/2006/customXml" ds:itemID="{BB53FC46-810F-4952-BC81-8D5EE6EC1F0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21446</TotalTime>
  <Words>3609</Words>
  <Application>Microsoft Office PowerPoint</Application>
  <PresentationFormat>Letter Paper (8.5x11 in)</PresentationFormat>
  <Paragraphs>371</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Concourse</vt:lpstr>
      <vt:lpstr>NHDPlusV2  Burn Components       </vt:lpstr>
      <vt:lpstr>Objectives</vt:lpstr>
      <vt:lpstr>Agenda</vt:lpstr>
      <vt:lpstr>Documenting the Hydro-enforcement and Catchment Delineation Process</vt:lpstr>
      <vt:lpstr>NHDPlusV2 Burn Components are packaged by Vector Processing Unit (VPU)</vt:lpstr>
      <vt:lpstr>PowerPoint Presentation</vt:lpstr>
      <vt:lpstr>PowerPoint Presentation</vt:lpstr>
      <vt:lpstr>PowerPoint Presentation</vt:lpstr>
      <vt:lpstr>PowerPoint Presentation</vt:lpstr>
      <vt:lpstr>PowerPoint Presentation</vt:lpstr>
      <vt:lpstr>PowerPoint Presentation</vt:lpstr>
      <vt:lpstr>Waterbody Burn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Wall.shp – line feature class</vt:lpstr>
      <vt:lpstr>PowerPoint Presentation</vt:lpstr>
      <vt:lpstr>PowerPoint Presentation</vt:lpstr>
      <vt:lpstr>LandSea.shp – polygon feature class</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Cindy McKay</dc:creator>
  <cp:lastModifiedBy>Isabelle Morin</cp:lastModifiedBy>
  <cp:revision>925</cp:revision>
  <cp:lastPrinted>2015-10-27T20:17:30Z</cp:lastPrinted>
  <dcterms:created xsi:type="dcterms:W3CDTF">2008-01-25T01:21:04Z</dcterms:created>
  <dcterms:modified xsi:type="dcterms:W3CDTF">2017-04-12T14:19:25Z</dcterms:modified>
</cp:coreProperties>
</file>