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7" r:id="rId1"/>
    <p:sldMasterId id="2147483739" r:id="rId2"/>
    <p:sldMasterId id="2147483741" r:id="rId3"/>
    <p:sldMasterId id="2147483743" r:id="rId4"/>
    <p:sldMasterId id="2147483745" r:id="rId5"/>
    <p:sldMasterId id="2147483748" r:id="rId6"/>
    <p:sldMasterId id="2147483750" r:id="rId7"/>
    <p:sldMasterId id="2147483752" r:id="rId8"/>
    <p:sldMasterId id="2147483754" r:id="rId9"/>
    <p:sldMasterId id="2147483756" r:id="rId10"/>
    <p:sldMasterId id="2147483758" r:id="rId11"/>
    <p:sldMasterId id="2147483760" r:id="rId12"/>
    <p:sldMasterId id="2147483762" r:id="rId13"/>
    <p:sldMasterId id="2147483770" r:id="rId14"/>
  </p:sldMasterIdLst>
  <p:notesMasterIdLst>
    <p:notesMasterId r:id="rId38"/>
  </p:notesMasterIdLst>
  <p:handoutMasterIdLst>
    <p:handoutMasterId r:id="rId39"/>
  </p:handoutMasterIdLst>
  <p:sldIdLst>
    <p:sldId id="773" r:id="rId15"/>
    <p:sldId id="774" r:id="rId16"/>
    <p:sldId id="771" r:id="rId17"/>
    <p:sldId id="742" r:id="rId18"/>
    <p:sldId id="743" r:id="rId19"/>
    <p:sldId id="744" r:id="rId20"/>
    <p:sldId id="776" r:id="rId21"/>
    <p:sldId id="746" r:id="rId22"/>
    <p:sldId id="747" r:id="rId23"/>
    <p:sldId id="748" r:id="rId24"/>
    <p:sldId id="749" r:id="rId25"/>
    <p:sldId id="758" r:id="rId26"/>
    <p:sldId id="759" r:id="rId27"/>
    <p:sldId id="760" r:id="rId28"/>
    <p:sldId id="761" r:id="rId29"/>
    <p:sldId id="762" r:id="rId30"/>
    <p:sldId id="764" r:id="rId31"/>
    <p:sldId id="765" r:id="rId32"/>
    <p:sldId id="766" r:id="rId33"/>
    <p:sldId id="767" r:id="rId34"/>
    <p:sldId id="768" r:id="rId35"/>
    <p:sldId id="772" r:id="rId36"/>
    <p:sldId id="775" r:id="rId37"/>
  </p:sldIdLst>
  <p:sldSz cx="9144000" cy="6858000" type="letter"/>
  <p:notesSz cx="9236075" cy="7010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a:srgbClr val="FCFDFE"/>
    <a:srgbClr val="F0F6FA"/>
    <a:srgbClr val="E8F2F8"/>
    <a:srgbClr val="F3F8FB"/>
    <a:srgbClr val="DCEBF4"/>
    <a:srgbClr val="FC2B08"/>
    <a:srgbClr val="4D4D4D"/>
    <a:srgbClr val="3333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77542" autoAdjust="0"/>
  </p:normalViewPr>
  <p:slideViewPr>
    <p:cSldViewPr>
      <p:cViewPr varScale="1">
        <p:scale>
          <a:sx n="60" d="100"/>
          <a:sy n="60" d="100"/>
        </p:scale>
        <p:origin x="-68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2016" y="-90"/>
      </p:cViewPr>
      <p:guideLst>
        <p:guide orient="horz" pos="2208"/>
        <p:guide pos="29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0" name="Rectangle 6"/>
          <p:cNvSpPr>
            <a:spLocks noGrp="1" noChangeArrowheads="1"/>
          </p:cNvSpPr>
          <p:nvPr>
            <p:ph type="ftr" sz="quarter" idx="2"/>
          </p:nvPr>
        </p:nvSpPr>
        <p:spPr bwMode="auto">
          <a:xfrm>
            <a:off x="0" y="6699714"/>
            <a:ext cx="2701236" cy="309095"/>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vl1pPr>
          </a:lstStyle>
          <a:p>
            <a:pPr>
              <a:defRPr/>
            </a:pPr>
            <a:r>
              <a:rPr lang="en-US" dirty="0" smtClean="0"/>
              <a:t>NHDPlus Training Series</a:t>
            </a:r>
            <a:endParaRPr lang="en-US" dirty="0"/>
          </a:p>
        </p:txBody>
      </p:sp>
      <p:sp>
        <p:nvSpPr>
          <p:cNvPr id="21511" name="Rectangle 7"/>
          <p:cNvSpPr>
            <a:spLocks noGrp="1" noChangeArrowheads="1"/>
          </p:cNvSpPr>
          <p:nvPr>
            <p:ph type="dt" sz="quarter" idx="1"/>
          </p:nvPr>
        </p:nvSpPr>
        <p:spPr bwMode="auto">
          <a:xfrm>
            <a:off x="5147848" y="6659880"/>
            <a:ext cx="408822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vl1pPr>
          </a:lstStyle>
          <a:p>
            <a:pPr algn="r">
              <a:defRPr/>
            </a:pPr>
            <a:r>
              <a:rPr lang="en-US" dirty="0" smtClean="0"/>
              <a:t>NHDPlus National and Global Data </a:t>
            </a:r>
            <a:endParaRPr lang="en-US" dirty="0"/>
          </a:p>
        </p:txBody>
      </p:sp>
    </p:spTree>
    <p:extLst>
      <p:ext uri="{BB962C8B-B14F-4D97-AF65-F5344CB8AC3E}">
        <p14:creationId xmlns:p14="http://schemas.microsoft.com/office/powerpoint/2010/main" val="1866945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atin typeface="Constantia" pitchFamily="18" charset="0"/>
              </a:defRPr>
            </a:lvl1pPr>
          </a:lstStyle>
          <a:p>
            <a:pPr>
              <a:defRPr/>
            </a:pPr>
            <a:endParaRPr lang="en-US"/>
          </a:p>
        </p:txBody>
      </p:sp>
      <p:sp>
        <p:nvSpPr>
          <p:cNvPr id="18435" name="Rectangle 3"/>
          <p:cNvSpPr>
            <a:spLocks noGrp="1" noChangeArrowheads="1"/>
          </p:cNvSpPr>
          <p:nvPr>
            <p:ph type="dt" idx="1"/>
          </p:nvPr>
        </p:nvSpPr>
        <p:spPr bwMode="auto">
          <a:xfrm>
            <a:off x="5230086"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r" defTabSz="933159">
              <a:defRPr sz="1200">
                <a:latin typeface="Constantia" pitchFamily="18" charset="0"/>
              </a:defRPr>
            </a:lvl1pPr>
          </a:lstStyle>
          <a:p>
            <a:pPr>
              <a:defRPr/>
            </a:pPr>
            <a:fld id="{DE4DFB1C-23E3-4739-9FBC-4A2DBE894A07}" type="datetime1">
              <a:rPr lang="en-US"/>
              <a:pPr>
                <a:defRPr/>
              </a:pPr>
              <a:t>4/12/2017</a:t>
            </a:fld>
            <a:endParaRPr lang="en-US"/>
          </a:p>
        </p:txBody>
      </p:sp>
      <p:sp>
        <p:nvSpPr>
          <p:cNvPr id="30724"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22027" y="3329940"/>
            <a:ext cx="7392023" cy="315468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atin typeface="Constantia" pitchFamily="18" charset="0"/>
              </a:defRPr>
            </a:lvl1pPr>
          </a:lstStyle>
          <a:p>
            <a:pPr>
              <a:defRPr/>
            </a:pPr>
            <a:r>
              <a:rPr lang="en-US"/>
              <a:t>Day of Week, time am/pm</a:t>
            </a:r>
          </a:p>
        </p:txBody>
      </p:sp>
      <p:sp>
        <p:nvSpPr>
          <p:cNvPr id="18439" name="Rectangle 7"/>
          <p:cNvSpPr>
            <a:spLocks noGrp="1" noChangeArrowheads="1"/>
          </p:cNvSpPr>
          <p:nvPr>
            <p:ph type="sldNum" sz="quarter" idx="5"/>
          </p:nvPr>
        </p:nvSpPr>
        <p:spPr bwMode="auto">
          <a:xfrm>
            <a:off x="5230086"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r" defTabSz="933159">
              <a:defRPr sz="1200">
                <a:latin typeface="Constantia" pitchFamily="18" charset="0"/>
              </a:defRPr>
            </a:lvl1pPr>
          </a:lstStyle>
          <a:p>
            <a:pPr>
              <a:defRPr/>
            </a:pPr>
            <a:fld id="{AEDDC3F6-7B8D-401F-8CE1-E87F7FF90607}" type="slidenum">
              <a:rPr lang="en-US"/>
              <a:pPr>
                <a:defRPr/>
              </a:pPr>
              <a:t>‹#›</a:t>
            </a:fld>
            <a:endParaRPr lang="en-US"/>
          </a:p>
        </p:txBody>
      </p:sp>
    </p:spTree>
    <p:extLst>
      <p:ext uri="{BB962C8B-B14F-4D97-AF65-F5344CB8AC3E}">
        <p14:creationId xmlns:p14="http://schemas.microsoft.com/office/powerpoint/2010/main" val="2887097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smtClean="0">
                <a:solidFill>
                  <a:schemeClr val="tx1"/>
                </a:solidFill>
                <a:effectLst/>
                <a:latin typeface="Calibri" pitchFamily="34" charset="0"/>
                <a:ea typeface="+mn-ea"/>
                <a:cs typeface="+mn-cs"/>
              </a:rPr>
              <a:t>The NHDPlusV2 Training Series is designed for new and experienced NHDPlus users.</a:t>
            </a:r>
            <a:r>
              <a:rPr lang="en-US" sz="1200" kern="1200" smtClean="0">
                <a:solidFill>
                  <a:schemeClr val="tx1"/>
                </a:solidFill>
                <a:effectLst/>
                <a:latin typeface="Calibri" pitchFamily="34" charset="0"/>
                <a:ea typeface="+mn-ea"/>
                <a:cs typeface="+mn-cs"/>
              </a:rPr>
              <a:t> To </a:t>
            </a:r>
            <a:r>
              <a:rPr lang="en-US" sz="1200" kern="1200" dirty="0" smtClean="0">
                <a:solidFill>
                  <a:schemeClr val="tx1"/>
                </a:solidFill>
                <a:effectLst/>
                <a:latin typeface="Calibri" pitchFamily="34" charset="0"/>
                <a:ea typeface="+mn-ea"/>
                <a:cs typeface="+mn-cs"/>
              </a:rPr>
              <a:t>get the most from the Series, students new to NHDPlusV2 are encouraged to read up through the "NHDPlusV2 Versioning System" section of the NHDPlusV21 User Guide, download and install some NHDPlus data (as described in Exercises 0 and 1 on the web site), and spend time exploring the content of NHDPlus.  </a:t>
            </a:r>
          </a:p>
          <a:p>
            <a:pPr fontAlgn="base"/>
            <a:r>
              <a:rPr lang="en-US" sz="1200" i="1" kern="1200" dirty="0" smtClean="0">
                <a:solidFill>
                  <a:schemeClr val="tx1"/>
                </a:solidFill>
                <a:effectLst/>
                <a:latin typeface="Calibri" pitchFamily="34" charset="0"/>
                <a:ea typeface="+mn-ea"/>
                <a:cs typeface="+mn-cs"/>
              </a:rPr>
              <a:t>The Training Series does not cover how the NHDPlusV2 components were built.  This information can be found in Appendix A of the NHDPlusV21 User Guide.</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r>
            <a:br>
              <a:rPr lang="en-US" sz="1200" kern="1200" dirty="0" smtClean="0">
                <a:solidFill>
                  <a:schemeClr val="tx1"/>
                </a:solidFill>
                <a:effectLst/>
                <a:latin typeface="Calibri" pitchFamily="34" charset="0"/>
                <a:ea typeface="+mn-ea"/>
                <a:cs typeface="+mn-cs"/>
              </a:rPr>
            </a:b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The Watershed Boundary Dataset, WBD, is a key part of building catchments for NHDPlus. WBD is used by many Federal and State organizations for tracking water resources and water quality information.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These are some statistics on the current numbers of watersheds at each level of the WBD. Go to NHD.USGS.GOV for more information.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The last component of the </a:t>
            </a:r>
            <a:r>
              <a:rPr lang="en-US" sz="1200" kern="1200" dirty="0" err="1" smtClean="0">
                <a:solidFill>
                  <a:schemeClr val="tx1"/>
                </a:solidFill>
                <a:latin typeface="Calibri" pitchFamily="34" charset="0"/>
                <a:ea typeface="+mn-ea"/>
                <a:cs typeface="+mn-cs"/>
              </a:rPr>
              <a:t>NationalData</a:t>
            </a:r>
            <a:r>
              <a:rPr lang="en-US" sz="1200" kern="1200" dirty="0" smtClean="0">
                <a:solidFill>
                  <a:schemeClr val="tx1"/>
                </a:solidFill>
                <a:latin typeface="Calibri" pitchFamily="34" charset="0"/>
                <a:ea typeface="+mn-ea"/>
                <a:cs typeface="+mn-cs"/>
              </a:rPr>
              <a:t> set is the </a:t>
            </a:r>
            <a:r>
              <a:rPr lang="en-US" sz="1200" kern="1200" dirty="0" err="1" smtClean="0">
                <a:solidFill>
                  <a:schemeClr val="tx1"/>
                </a:solidFill>
                <a:latin typeface="Calibri" pitchFamily="34" charset="0"/>
                <a:ea typeface="+mn-ea"/>
                <a:cs typeface="+mn-cs"/>
              </a:rPr>
              <a:t>NationalCat</a:t>
            </a:r>
            <a:r>
              <a:rPr lang="en-US" sz="1200" kern="1200" dirty="0" smtClean="0">
                <a:solidFill>
                  <a:schemeClr val="tx1"/>
                </a:solidFill>
                <a:latin typeface="Calibri" pitchFamily="34" charset="0"/>
                <a:ea typeface="+mn-ea"/>
                <a:cs typeface="+mn-cs"/>
              </a:rPr>
              <a:t> grid. The grid is provided to users interested in a national dataset of catchments. The catchments show</a:t>
            </a:r>
            <a:r>
              <a:rPr lang="en-US" sz="1200" kern="1200" baseline="0" dirty="0" smtClean="0">
                <a:solidFill>
                  <a:schemeClr val="tx1"/>
                </a:solidFill>
                <a:latin typeface="Calibri" pitchFamily="34" charset="0"/>
                <a:ea typeface="+mn-ea"/>
                <a:cs typeface="+mn-cs"/>
              </a:rPr>
              <a:t> in color groups based on the </a:t>
            </a:r>
            <a:r>
              <a:rPr lang="en-US" sz="1200" kern="1200" baseline="0" dirty="0" err="1" smtClean="0">
                <a:solidFill>
                  <a:schemeClr val="tx1"/>
                </a:solidFill>
                <a:latin typeface="Calibri" pitchFamily="34" charset="0"/>
                <a:ea typeface="+mn-ea"/>
                <a:cs typeface="+mn-cs"/>
              </a:rPr>
              <a:t>FeatureID</a:t>
            </a:r>
            <a:r>
              <a:rPr lang="en-US" sz="1200" kern="1200" baseline="0" dirty="0" smtClean="0">
                <a:solidFill>
                  <a:schemeClr val="tx1"/>
                </a:solidFill>
                <a:latin typeface="Calibri" pitchFamily="34" charset="0"/>
                <a:ea typeface="+mn-ea"/>
                <a:cs typeface="+mn-cs"/>
              </a:rPr>
              <a:t> values; not that they tend to group by Vector Processing Units.</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Boundary Unit is very useful to determine exactly what components  you need for the geographic extent of your particular project (Vector Processing Units (VPUs) and Raster Processing Units (RPUs)). In effect, the </a:t>
            </a:r>
            <a:r>
              <a:rPr lang="en-US" sz="1200" kern="1200" dirty="0" err="1" smtClean="0">
                <a:solidFill>
                  <a:schemeClr val="tx1"/>
                </a:solidFill>
                <a:latin typeface="Calibri" pitchFamily="34" charset="0"/>
                <a:ea typeface="+mn-ea"/>
                <a:cs typeface="+mn-cs"/>
              </a:rPr>
              <a:t>BoundaryUnit</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shapefile</a:t>
            </a:r>
            <a:r>
              <a:rPr lang="en-US" sz="1200" kern="1200" dirty="0" smtClean="0">
                <a:solidFill>
                  <a:schemeClr val="tx1"/>
                </a:solidFill>
                <a:latin typeface="Calibri" pitchFamily="34" charset="0"/>
                <a:ea typeface="+mn-ea"/>
                <a:cs typeface="+mn-cs"/>
              </a:rPr>
              <a:t> gives an index or table of contents to quickly find the NHDPlus areas of interest.  </a:t>
            </a:r>
          </a:p>
        </p:txBody>
      </p:sp>
      <p:sp>
        <p:nvSpPr>
          <p:cNvPr id="4" name="Slide Number Placeholder 3"/>
          <p:cNvSpPr>
            <a:spLocks noGrp="1"/>
          </p:cNvSpPr>
          <p:nvPr>
            <p:ph type="sldNum" sz="quarter" idx="10"/>
          </p:nvPr>
        </p:nvSpPr>
        <p:spPr/>
        <p:txBody>
          <a:bodyPr/>
          <a:lstStyle/>
          <a:p>
            <a:fld id="{3D249409-31DF-4202-B7F0-B02A84FF32F4}" type="slidenum">
              <a:rPr lang="en-US" smtClean="0"/>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Calibri" pitchFamily="34" charset="0"/>
                <a:ea typeface="+mn-ea"/>
                <a:cs typeface="+mn-cs"/>
              </a:rPr>
              <a:t>BoundaryUnit</a:t>
            </a:r>
            <a:r>
              <a:rPr lang="en-US" sz="1200" kern="1200" dirty="0" smtClean="0">
                <a:solidFill>
                  <a:schemeClr val="tx1"/>
                </a:solidFill>
                <a:latin typeface="Calibri" pitchFamily="34" charset="0"/>
                <a:ea typeface="+mn-ea"/>
                <a:cs typeface="+mn-cs"/>
              </a:rPr>
              <a:t> records relate directly to the NHDPlus directory structure. Here are two examples of how records in the </a:t>
            </a:r>
            <a:r>
              <a:rPr lang="en-US" sz="1200" kern="1200" dirty="0" err="1" smtClean="0">
                <a:solidFill>
                  <a:schemeClr val="tx1"/>
                </a:solidFill>
                <a:latin typeface="Calibri" pitchFamily="34" charset="0"/>
                <a:ea typeface="+mn-ea"/>
                <a:cs typeface="+mn-cs"/>
              </a:rPr>
              <a:t>BoundaryUnit</a:t>
            </a:r>
            <a:r>
              <a:rPr lang="en-US" sz="1200" kern="1200" dirty="0" smtClean="0">
                <a:solidFill>
                  <a:schemeClr val="tx1"/>
                </a:solidFill>
                <a:latin typeface="Calibri" pitchFamily="34" charset="0"/>
                <a:ea typeface="+mn-ea"/>
                <a:cs typeface="+mn-cs"/>
              </a:rPr>
              <a:t> Table relates to the NHDPlus structure.</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This map shows Drainage areas, corresponding to the </a:t>
            </a:r>
            <a:r>
              <a:rPr lang="en-US" sz="1200" kern="1200" dirty="0" err="1" smtClean="0">
                <a:solidFill>
                  <a:schemeClr val="tx1"/>
                </a:solidFill>
                <a:latin typeface="Calibri" pitchFamily="34" charset="0"/>
                <a:ea typeface="+mn-ea"/>
                <a:cs typeface="+mn-cs"/>
              </a:rPr>
              <a:t>DrainageID</a:t>
            </a:r>
            <a:r>
              <a:rPr lang="en-US" sz="1200" kern="1200" dirty="0" smtClean="0">
                <a:solidFill>
                  <a:schemeClr val="tx1"/>
                </a:solidFill>
                <a:latin typeface="Calibri" pitchFamily="34" charset="0"/>
                <a:ea typeface="+mn-ea"/>
                <a:cs typeface="+mn-cs"/>
              </a:rPr>
              <a:t> in the </a:t>
            </a:r>
            <a:r>
              <a:rPr lang="en-US" sz="1200" kern="1200" dirty="0" err="1" smtClean="0">
                <a:solidFill>
                  <a:schemeClr val="tx1"/>
                </a:solidFill>
                <a:latin typeface="Calibri" pitchFamily="34" charset="0"/>
                <a:ea typeface="+mn-ea"/>
                <a:cs typeface="+mn-cs"/>
              </a:rPr>
              <a:t>BoundaryUnit</a:t>
            </a:r>
            <a:r>
              <a:rPr lang="en-US" sz="1200" kern="1200" dirty="0" smtClean="0">
                <a:solidFill>
                  <a:schemeClr val="tx1"/>
                </a:solidFill>
                <a:latin typeface="Calibri" pitchFamily="34" charset="0"/>
                <a:ea typeface="+mn-ea"/>
                <a:cs typeface="+mn-cs"/>
              </a:rPr>
              <a:t> records. Note that the Mississippi, Colorado, and South Atlantic Drainage Areas are divided into multiple VPUs. The map shows the VPUs by name. </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This slide shows the geographic extent of the Raster Processing Units (RPUs) in each VPU.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Calibri" pitchFamily="34" charset="0"/>
                <a:ea typeface="+mn-ea"/>
                <a:cs typeface="+mn-cs"/>
              </a:rPr>
              <a:t>SuperCatchments</a:t>
            </a:r>
            <a:r>
              <a:rPr lang="en-US" sz="1200" kern="1200" dirty="0" smtClean="0">
                <a:solidFill>
                  <a:schemeClr val="tx1"/>
                </a:solidFill>
                <a:latin typeface="Calibri" pitchFamily="34" charset="0"/>
                <a:ea typeface="+mn-ea"/>
                <a:cs typeface="+mn-cs"/>
              </a:rPr>
              <a:t> are currently used only in the Great Lakes. The four overlapping </a:t>
            </a:r>
            <a:r>
              <a:rPr lang="en-US" sz="1200" kern="1200" dirty="0" err="1" smtClean="0">
                <a:solidFill>
                  <a:schemeClr val="tx1"/>
                </a:solidFill>
                <a:latin typeface="Calibri" pitchFamily="34" charset="0"/>
                <a:ea typeface="+mn-ea"/>
                <a:cs typeface="+mn-cs"/>
              </a:rPr>
              <a:t>SuperCatchments</a:t>
            </a:r>
            <a:r>
              <a:rPr lang="en-US" sz="1200" kern="1200" dirty="0" smtClean="0">
                <a:solidFill>
                  <a:schemeClr val="tx1"/>
                </a:solidFill>
                <a:latin typeface="Calibri" pitchFamily="34" charset="0"/>
                <a:ea typeface="+mn-ea"/>
                <a:cs typeface="+mn-cs"/>
              </a:rPr>
              <a:t> represent the drainage areas of the outlets of the Great Lakes. They are provided in both </a:t>
            </a:r>
            <a:r>
              <a:rPr lang="en-US" sz="1200" kern="1200" dirty="0" err="1" smtClean="0">
                <a:solidFill>
                  <a:schemeClr val="tx1"/>
                </a:solidFill>
                <a:latin typeface="Calibri" pitchFamily="34" charset="0"/>
                <a:ea typeface="+mn-ea"/>
                <a:cs typeface="+mn-cs"/>
              </a:rPr>
              <a:t>shapefile</a:t>
            </a:r>
            <a:r>
              <a:rPr lang="en-US" sz="1200" kern="1200" dirty="0" smtClean="0">
                <a:solidFill>
                  <a:schemeClr val="tx1"/>
                </a:solidFill>
                <a:latin typeface="Calibri" pitchFamily="34" charset="0"/>
                <a:ea typeface="+mn-ea"/>
                <a:cs typeface="+mn-cs"/>
              </a:rPr>
              <a:t> and as grids. </a:t>
            </a:r>
          </a:p>
          <a:p>
            <a:r>
              <a:rPr lang="en-US" sz="1200" kern="1200" dirty="0" smtClean="0">
                <a:solidFill>
                  <a:schemeClr val="tx1"/>
                </a:solidFill>
                <a:latin typeface="Calibri" pitchFamily="34" charset="0"/>
                <a:ea typeface="+mn-ea"/>
                <a:cs typeface="+mn-cs"/>
              </a:rPr>
              <a:t>By the way, the coverage showing the lakes is not part of NHDPlus. </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NHDPlus does not have a network through the Great Lakes, but it does have the network on the rivers that connect the lakes (shown in dark blue on the map). The purpose of </a:t>
            </a:r>
            <a:r>
              <a:rPr lang="en-US" sz="1200" kern="1200" dirty="0" err="1" smtClean="0">
                <a:solidFill>
                  <a:schemeClr val="tx1"/>
                </a:solidFill>
                <a:latin typeface="Calibri" pitchFamily="34" charset="0"/>
                <a:ea typeface="+mn-ea"/>
                <a:cs typeface="+mn-cs"/>
              </a:rPr>
              <a:t>Supercatchments</a:t>
            </a:r>
            <a:r>
              <a:rPr lang="en-US" sz="1200" kern="1200" dirty="0" smtClean="0">
                <a:solidFill>
                  <a:schemeClr val="tx1"/>
                </a:solidFill>
                <a:latin typeface="Calibri" pitchFamily="34" charset="0"/>
                <a:ea typeface="+mn-ea"/>
                <a:cs typeface="+mn-cs"/>
              </a:rPr>
              <a:t> is to provide the total drainage to each of these streams that connect the Great Lakes. The following slides will show how this works.</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There is a </a:t>
            </a:r>
            <a:r>
              <a:rPr lang="en-US" sz="1200" kern="1200" dirty="0" err="1" smtClean="0">
                <a:solidFill>
                  <a:schemeClr val="tx1"/>
                </a:solidFill>
                <a:latin typeface="Calibri" pitchFamily="34" charset="0"/>
                <a:ea typeface="+mn-ea"/>
                <a:cs typeface="+mn-cs"/>
              </a:rPr>
              <a:t>SuperCatchment</a:t>
            </a:r>
            <a:r>
              <a:rPr lang="en-US" sz="1200" kern="1200" dirty="0" smtClean="0">
                <a:solidFill>
                  <a:schemeClr val="tx1"/>
                </a:solidFill>
                <a:latin typeface="Calibri" pitchFamily="34" charset="0"/>
                <a:ea typeface="+mn-ea"/>
                <a:cs typeface="+mn-cs"/>
              </a:rPr>
              <a:t> that connects to the </a:t>
            </a:r>
            <a:r>
              <a:rPr lang="en-US" sz="1200" kern="1200" dirty="0" err="1" smtClean="0">
                <a:solidFill>
                  <a:schemeClr val="tx1"/>
                </a:solidFill>
                <a:latin typeface="Calibri" pitchFamily="34" charset="0"/>
                <a:ea typeface="+mn-ea"/>
                <a:cs typeface="+mn-cs"/>
              </a:rPr>
              <a:t>flowline</a:t>
            </a:r>
            <a:r>
              <a:rPr lang="en-US" sz="1200" kern="1200" dirty="0" smtClean="0">
                <a:solidFill>
                  <a:schemeClr val="tx1"/>
                </a:solidFill>
                <a:latin typeface="Calibri" pitchFamily="34" charset="0"/>
                <a:ea typeface="+mn-ea"/>
                <a:cs typeface="+mn-cs"/>
              </a:rPr>
              <a:t> at the head of the St. Mary’s River, which represents the drainage area for Lake Superior. </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This shows the </a:t>
            </a:r>
            <a:r>
              <a:rPr lang="en-US" sz="1200" kern="1200" dirty="0" err="1" smtClean="0">
                <a:solidFill>
                  <a:schemeClr val="tx1"/>
                </a:solidFill>
                <a:latin typeface="Calibri" pitchFamily="34" charset="0"/>
                <a:ea typeface="+mn-ea"/>
                <a:cs typeface="+mn-cs"/>
              </a:rPr>
              <a:t>SuperCatchment</a:t>
            </a:r>
            <a:r>
              <a:rPr lang="en-US" sz="1200" kern="1200" dirty="0" smtClean="0">
                <a:solidFill>
                  <a:schemeClr val="tx1"/>
                </a:solidFill>
                <a:latin typeface="Calibri" pitchFamily="34" charset="0"/>
                <a:ea typeface="+mn-ea"/>
                <a:cs typeface="+mn-cs"/>
              </a:rPr>
              <a:t> for the Detroit and St. Clair Rivers that represent the drainage area for Lake Huron. </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completion of this training session you will understand what is in the </a:t>
            </a:r>
            <a:r>
              <a:rPr lang="en-US" dirty="0" err="1" smtClean="0"/>
              <a:t>NHDPlusNationalData</a:t>
            </a:r>
            <a:r>
              <a:rPr lang="en-US" dirty="0" smtClean="0"/>
              <a:t> and the </a:t>
            </a:r>
            <a:r>
              <a:rPr lang="en-US" dirty="0" err="1" smtClean="0"/>
              <a:t>NHDPlusGlobalData</a:t>
            </a:r>
            <a:r>
              <a:rPr lang="en-US" dirty="0" smtClean="0"/>
              <a:t> and how the</a:t>
            </a:r>
            <a:r>
              <a:rPr lang="en-US" baseline="0" dirty="0" smtClean="0"/>
              <a:t> data can help you in your work.</a:t>
            </a:r>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Here is the </a:t>
            </a:r>
            <a:r>
              <a:rPr lang="en-US" sz="1200" kern="1200" dirty="0" err="1" smtClean="0">
                <a:solidFill>
                  <a:schemeClr val="tx1"/>
                </a:solidFill>
                <a:latin typeface="Calibri" pitchFamily="34" charset="0"/>
                <a:ea typeface="+mn-ea"/>
                <a:cs typeface="+mn-cs"/>
              </a:rPr>
              <a:t>SuperCatchment</a:t>
            </a:r>
            <a:r>
              <a:rPr lang="en-US" sz="1200" kern="1200" dirty="0" smtClean="0">
                <a:solidFill>
                  <a:schemeClr val="tx1"/>
                </a:solidFill>
                <a:latin typeface="Calibri" pitchFamily="34" charset="0"/>
                <a:ea typeface="+mn-ea"/>
                <a:cs typeface="+mn-cs"/>
              </a:rPr>
              <a:t> for the Niagara River that represents the drainage area for Lake Erie. </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This is the entire drainage area of the Great Lakes, draining to the St. Lawrence River. </a:t>
            </a:r>
            <a:endParaRPr lang="en-US" sz="12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Calibri" pitchFamily="34" charset="0"/>
                <a:ea typeface="+mn-ea"/>
                <a:cs typeface="+mn-cs"/>
              </a:rPr>
              <a:t>Additional information on NHDPlus is available from the NHDPlus website documentation page.  You are encouraged to read and reference the NHDPlusV21 User Guide and other NHDPlus documentation.</a:t>
            </a:r>
            <a:endParaRPr lang="en-US" sz="1200" kern="1200" dirty="0" smtClean="0">
              <a:solidFill>
                <a:schemeClr val="tx1"/>
              </a:solidFill>
              <a:latin typeface="Calibri" pitchFamily="34" charset="0"/>
              <a:ea typeface="+mn-ea"/>
              <a:cs typeface="+mn-cs"/>
            </a:endParaRPr>
          </a:p>
          <a:p>
            <a:r>
              <a:rPr lang="en-US" sz="1200" i="1" kern="1200" dirty="0" smtClean="0">
                <a:solidFill>
                  <a:schemeClr val="tx1"/>
                </a:solidFill>
                <a:latin typeface="Calibri" pitchFamily="34" charset="0"/>
                <a:ea typeface="+mn-ea"/>
                <a:cs typeface="+mn-cs"/>
              </a:rPr>
              <a:t>The NHDPlus team maintains a user email list and periodically sends emails regarding new tools, data, documentation, and events.  If you would like to be on the user list, send an email to NHDPlus@hscnet.com</a:t>
            </a:r>
            <a:endParaRPr lang="en-US" sz="1200" kern="1200" dirty="0" smtClean="0">
              <a:solidFill>
                <a:schemeClr val="tx1"/>
              </a:solidFill>
              <a:latin typeface="Calibri" pitchFamily="34" charset="0"/>
              <a:ea typeface="+mn-ea"/>
              <a:cs typeface="+mn-cs"/>
            </a:endParaRPr>
          </a:p>
          <a:p>
            <a:r>
              <a:rPr lang="en-US" sz="1200" i="1" kern="1200" dirty="0" smtClean="0">
                <a:solidFill>
                  <a:schemeClr val="tx1"/>
                </a:solidFill>
                <a:latin typeface="Calibri" pitchFamily="34" charset="0"/>
                <a:ea typeface="+mn-ea"/>
                <a:cs typeface="+mn-cs"/>
              </a:rPr>
              <a:t>The NHDPlus team also provides technical support to users of the data and tools.  If you have a technical support question, please send a detailed email to NHDPlus@hscnet.com</a:t>
            </a:r>
            <a:endParaRPr lang="en-US" sz="1200" kern="1200" dirty="0" smtClean="0">
              <a:solidFill>
                <a:schemeClr val="tx1"/>
              </a:solidFill>
              <a:latin typeface="Calibri" pitchFamily="34" charset="0"/>
              <a:ea typeface="+mn-ea"/>
              <a:cs typeface="+mn-cs"/>
            </a:endParaRPr>
          </a:p>
          <a:p>
            <a:endParaRPr lang="en-US" dirty="0"/>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Here is a list of what is in each group. The rest of this presentation will explain what each of these datasets is and illustrate some ways the data can be used.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The National and Global data sets can be downloaded from the NHDPlus Data Page at the link indicated by the arrow on this slide. </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Note that after downloading, the data are unpacked into separate folders in Your NHDPlusV21 directory named “</a:t>
            </a:r>
            <a:r>
              <a:rPr lang="en-US" sz="1200" kern="1200" dirty="0" err="1" smtClean="0">
                <a:solidFill>
                  <a:schemeClr val="tx1"/>
                </a:solidFill>
                <a:latin typeface="Calibri" pitchFamily="34" charset="0"/>
                <a:ea typeface="+mn-ea"/>
                <a:cs typeface="+mn-cs"/>
              </a:rPr>
              <a:t>NHDPlusNationalData</a:t>
            </a:r>
            <a:r>
              <a:rPr lang="en-US" sz="1200" kern="1200" dirty="0" smtClean="0">
                <a:solidFill>
                  <a:schemeClr val="tx1"/>
                </a:solidFill>
                <a:latin typeface="Calibri" pitchFamily="34" charset="0"/>
                <a:ea typeface="+mn-ea"/>
                <a:cs typeface="+mn-cs"/>
              </a:rPr>
              <a:t>” and </a:t>
            </a:r>
            <a:r>
              <a:rPr lang="en-US" sz="1200" kern="1200" dirty="0" err="1" smtClean="0">
                <a:solidFill>
                  <a:schemeClr val="tx1"/>
                </a:solidFill>
                <a:latin typeface="Calibri" pitchFamily="34" charset="0"/>
                <a:ea typeface="+mn-ea"/>
                <a:cs typeface="+mn-cs"/>
              </a:rPr>
              <a:t>NHDPlusGlobalData</a:t>
            </a:r>
            <a:r>
              <a:rPr lang="en-US" sz="1200" kern="1200" dirty="0" smtClean="0">
                <a:solidFill>
                  <a:schemeClr val="tx1"/>
                </a:solidFill>
                <a:latin typeface="Calibri" pitchFamily="34"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This slide provides more details about what is in each of the 3 major groups of files in </a:t>
            </a:r>
            <a:r>
              <a:rPr lang="en-US" sz="1200" kern="1200" dirty="0" err="1" smtClean="0">
                <a:solidFill>
                  <a:schemeClr val="tx1"/>
                </a:solidFill>
                <a:latin typeface="Calibri" pitchFamily="34" charset="0"/>
                <a:ea typeface="+mn-ea"/>
                <a:cs typeface="+mn-cs"/>
              </a:rPr>
              <a:t>NationalData</a:t>
            </a:r>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NHDPlus is all about rivers and watersheds, and stream flow is fundamental. There are three datasets related to USGS stream flow gages. The Watershed Boundary Dataset, known as the WBD, is a hierarchical set of watershed boundaries; NHDPlus uses these boundaries as part of defining the catchments, so the NHDPlus catchments tend to fit well with WBD .</a:t>
            </a:r>
            <a:r>
              <a:rPr lang="en-US" dirty="0" smtClean="0"/>
              <a:t> </a:t>
            </a:r>
            <a:r>
              <a:rPr lang="en-US" sz="1200" kern="1200" dirty="0" smtClean="0">
                <a:solidFill>
                  <a:schemeClr val="tx1"/>
                </a:solidFill>
                <a:latin typeface="Calibri"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Within the </a:t>
            </a:r>
            <a:r>
              <a:rPr lang="en-US" sz="1200" kern="1200" dirty="0" err="1" smtClean="0">
                <a:solidFill>
                  <a:schemeClr val="tx1"/>
                </a:solidFill>
                <a:latin typeface="Calibri" pitchFamily="34" charset="0"/>
                <a:ea typeface="+mn-ea"/>
                <a:cs typeface="+mn-cs"/>
              </a:rPr>
              <a:t>Gageloc</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Shapefile</a:t>
            </a:r>
            <a:r>
              <a:rPr lang="en-US" sz="1200" kern="1200" dirty="0" smtClean="0">
                <a:solidFill>
                  <a:schemeClr val="tx1"/>
                </a:solidFill>
                <a:latin typeface="Calibri" pitchFamily="34" charset="0"/>
                <a:ea typeface="+mn-ea"/>
                <a:cs typeface="+mn-cs"/>
              </a:rPr>
              <a:t> data, The </a:t>
            </a:r>
            <a:r>
              <a:rPr lang="en-US" sz="1200" kern="1200" dirty="0" err="1" smtClean="0">
                <a:solidFill>
                  <a:schemeClr val="tx1"/>
                </a:solidFill>
                <a:latin typeface="Calibri" pitchFamily="34" charset="0"/>
                <a:ea typeface="+mn-ea"/>
                <a:cs typeface="+mn-cs"/>
              </a:rPr>
              <a:t>Source_Fea</a:t>
            </a:r>
            <a:r>
              <a:rPr lang="en-US" sz="1200" kern="1200" dirty="0" smtClean="0">
                <a:solidFill>
                  <a:schemeClr val="tx1"/>
                </a:solidFill>
                <a:latin typeface="Calibri" pitchFamily="34" charset="0"/>
                <a:ea typeface="+mn-ea"/>
                <a:cs typeface="+mn-cs"/>
              </a:rPr>
              <a:t> field provides the </a:t>
            </a:r>
            <a:r>
              <a:rPr lang="en-US" sz="1200" kern="1200" dirty="0" err="1" smtClean="0">
                <a:solidFill>
                  <a:schemeClr val="tx1"/>
                </a:solidFill>
                <a:latin typeface="Calibri" pitchFamily="34" charset="0"/>
                <a:ea typeface="+mn-ea"/>
                <a:cs typeface="+mn-cs"/>
              </a:rPr>
              <a:t>gageid</a:t>
            </a:r>
            <a:r>
              <a:rPr lang="en-US" sz="1200" kern="1200" dirty="0" smtClean="0">
                <a:solidFill>
                  <a:schemeClr val="tx1"/>
                </a:solidFill>
                <a:latin typeface="Calibri" pitchFamily="34" charset="0"/>
                <a:ea typeface="+mn-ea"/>
                <a:cs typeface="+mn-cs"/>
              </a:rPr>
              <a:t> link to other gage data. This information can be used, for example, to access current or historical flow measurements. </a:t>
            </a:r>
            <a:r>
              <a:rPr lang="en-US" sz="1200" kern="1200" dirty="0" err="1" smtClean="0">
                <a:solidFill>
                  <a:schemeClr val="tx1"/>
                </a:solidFill>
                <a:latin typeface="Calibri" pitchFamily="34" charset="0"/>
                <a:ea typeface="+mn-ea"/>
                <a:cs typeface="+mn-cs"/>
              </a:rPr>
              <a:t>Reachcode</a:t>
            </a:r>
            <a:r>
              <a:rPr lang="en-US" sz="1200" kern="1200" dirty="0" smtClean="0">
                <a:solidFill>
                  <a:schemeClr val="tx1"/>
                </a:solidFill>
                <a:latin typeface="Calibri" pitchFamily="34" charset="0"/>
                <a:ea typeface="+mn-ea"/>
                <a:cs typeface="+mn-cs"/>
              </a:rPr>
              <a:t> and Measure link to the </a:t>
            </a:r>
            <a:r>
              <a:rPr lang="en-US" sz="1200" kern="1200" dirty="0" err="1" smtClean="0">
                <a:solidFill>
                  <a:schemeClr val="tx1"/>
                </a:solidFill>
                <a:latin typeface="Calibri" pitchFamily="34" charset="0"/>
                <a:ea typeface="+mn-ea"/>
                <a:cs typeface="+mn-cs"/>
              </a:rPr>
              <a:t>flowlines</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Featuredet</a:t>
            </a:r>
            <a:r>
              <a:rPr lang="en-US" sz="1200" kern="1200" dirty="0" smtClean="0">
                <a:solidFill>
                  <a:schemeClr val="tx1"/>
                </a:solidFill>
                <a:latin typeface="Calibri" pitchFamily="34" charset="0"/>
                <a:ea typeface="+mn-ea"/>
                <a:cs typeface="+mn-cs"/>
              </a:rPr>
              <a:t> can be very useful for data mining as it provides the URL link directly to the USGS NWIS gage site where the information described above regarding flow measurements can be obtained . </a:t>
            </a:r>
            <a:r>
              <a:rPr lang="en-US" sz="1200" kern="1200" dirty="0" err="1" smtClean="0">
                <a:solidFill>
                  <a:schemeClr val="tx1"/>
                </a:solidFill>
                <a:latin typeface="Calibri" pitchFamily="34" charset="0"/>
                <a:ea typeface="+mn-ea"/>
                <a:cs typeface="+mn-cs"/>
              </a:rPr>
              <a:t>FLComid</a:t>
            </a:r>
            <a:r>
              <a:rPr lang="en-US" sz="1200" kern="1200" dirty="0" smtClean="0">
                <a:solidFill>
                  <a:schemeClr val="tx1"/>
                </a:solidFill>
                <a:latin typeface="Calibri" pitchFamily="34" charset="0"/>
                <a:ea typeface="+mn-ea"/>
                <a:cs typeface="+mn-cs"/>
              </a:rPr>
              <a:t> can link you directly to the NHDPlusV21 </a:t>
            </a:r>
            <a:r>
              <a:rPr lang="en-US" sz="1200" kern="1200" dirty="0" err="1" smtClean="0">
                <a:solidFill>
                  <a:schemeClr val="tx1"/>
                </a:solidFill>
                <a:latin typeface="Calibri" pitchFamily="34" charset="0"/>
                <a:ea typeface="+mn-ea"/>
                <a:cs typeface="+mn-cs"/>
              </a:rPr>
              <a:t>Comid</a:t>
            </a:r>
            <a:r>
              <a:rPr lang="en-US" sz="1200" kern="1200" dirty="0" smtClean="0">
                <a:solidFill>
                  <a:schemeClr val="tx1"/>
                </a:solidFill>
                <a:latin typeface="Calibri" pitchFamily="34"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The </a:t>
            </a:r>
            <a:r>
              <a:rPr lang="en-US" sz="1200" kern="1200" dirty="0" err="1" smtClean="0">
                <a:solidFill>
                  <a:schemeClr val="tx1"/>
                </a:solidFill>
                <a:latin typeface="Calibri" pitchFamily="34" charset="0"/>
                <a:ea typeface="+mn-ea"/>
                <a:cs typeface="+mn-cs"/>
              </a:rPr>
              <a:t>GageInfo</a:t>
            </a:r>
            <a:r>
              <a:rPr lang="en-US" sz="1200" kern="1200" dirty="0" smtClean="0">
                <a:solidFill>
                  <a:schemeClr val="tx1"/>
                </a:solidFill>
                <a:latin typeface="Calibri" pitchFamily="34" charset="0"/>
                <a:ea typeface="+mn-ea"/>
                <a:cs typeface="+mn-cs"/>
              </a:rPr>
              <a:t> table contains some very useful information for most of the gages in the </a:t>
            </a:r>
            <a:r>
              <a:rPr lang="en-US" sz="1200" kern="1200" dirty="0" err="1" smtClean="0">
                <a:solidFill>
                  <a:schemeClr val="tx1"/>
                </a:solidFill>
                <a:latin typeface="Calibri" pitchFamily="34" charset="0"/>
                <a:ea typeface="+mn-ea"/>
                <a:cs typeface="+mn-cs"/>
              </a:rPr>
              <a:t>gageloc</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shapefile</a:t>
            </a:r>
            <a:r>
              <a:rPr lang="en-US" sz="1200" kern="1200" dirty="0" smtClean="0">
                <a:solidFill>
                  <a:schemeClr val="tx1"/>
                </a:solidFill>
                <a:latin typeface="Calibri" pitchFamily="34" charset="0"/>
                <a:ea typeface="+mn-ea"/>
                <a:cs typeface="+mn-cs"/>
              </a:rPr>
              <a:t>. In particular, note the </a:t>
            </a:r>
            <a:r>
              <a:rPr lang="en-US" sz="1200" kern="1200" dirty="0" err="1" smtClean="0">
                <a:solidFill>
                  <a:schemeClr val="tx1"/>
                </a:solidFill>
                <a:latin typeface="Calibri" pitchFamily="34" charset="0"/>
                <a:ea typeface="+mn-ea"/>
                <a:cs typeface="+mn-cs"/>
              </a:rPr>
              <a:t>Sitestatus</a:t>
            </a:r>
            <a:r>
              <a:rPr lang="en-US" sz="1200" kern="1200" dirty="0" smtClean="0">
                <a:solidFill>
                  <a:schemeClr val="tx1"/>
                </a:solidFill>
                <a:latin typeface="Calibri" pitchFamily="34" charset="0"/>
                <a:ea typeface="+mn-ea"/>
                <a:cs typeface="+mn-cs"/>
              </a:rPr>
              <a:t>, Drainage Area(DA), Lat/Lon, Active/Inactive and </a:t>
            </a:r>
            <a:r>
              <a:rPr lang="en-US" sz="1200" kern="1200" dirty="0" err="1" smtClean="0">
                <a:solidFill>
                  <a:schemeClr val="tx1"/>
                </a:solidFill>
                <a:latin typeface="Calibri" pitchFamily="34" charset="0"/>
                <a:ea typeface="+mn-ea"/>
                <a:cs typeface="+mn-cs"/>
              </a:rPr>
              <a:t>GagesII</a:t>
            </a:r>
            <a:r>
              <a:rPr lang="en-US" sz="1200" kern="1200" dirty="0" smtClean="0">
                <a:solidFill>
                  <a:schemeClr val="tx1"/>
                </a:solidFill>
                <a:latin typeface="Calibri" pitchFamily="34" charset="0"/>
                <a:ea typeface="+mn-ea"/>
                <a:cs typeface="+mn-cs"/>
              </a:rPr>
              <a:t> fields. It is very important and also useful to compare to the NHDPlus cumulative DA . DA’s may be missing for gages for various reasons, including when gages are affected by significant flow transfers. The </a:t>
            </a:r>
            <a:r>
              <a:rPr lang="en-US" sz="1200" kern="1200" dirty="0" err="1" smtClean="0">
                <a:solidFill>
                  <a:schemeClr val="tx1"/>
                </a:solidFill>
                <a:latin typeface="Calibri" pitchFamily="34" charset="0"/>
                <a:ea typeface="+mn-ea"/>
                <a:cs typeface="+mn-cs"/>
              </a:rPr>
              <a:t>GagesII</a:t>
            </a:r>
            <a:r>
              <a:rPr lang="en-US" sz="1200" kern="1200" dirty="0" smtClean="0">
                <a:solidFill>
                  <a:schemeClr val="tx1"/>
                </a:solidFill>
                <a:latin typeface="Calibri" pitchFamily="34" charset="0"/>
                <a:ea typeface="+mn-ea"/>
                <a:cs typeface="+mn-cs"/>
              </a:rPr>
              <a:t> field can be very useful; these gages have</a:t>
            </a:r>
            <a:r>
              <a:rPr lang="en-US" sz="1200" kern="1200" baseline="0" dirty="0" smtClean="0">
                <a:solidFill>
                  <a:schemeClr val="tx1"/>
                </a:solidFill>
                <a:latin typeface="Calibri" pitchFamily="34" charset="0"/>
                <a:ea typeface="+mn-ea"/>
                <a:cs typeface="+mn-cs"/>
              </a:rPr>
              <a:t> been screened by USGS staff to be very useful for flow estimation work.</a:t>
            </a:r>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 </a:t>
            </a:r>
          </a:p>
          <a:p>
            <a:r>
              <a:rPr lang="en-US" sz="1200" kern="1200" dirty="0" smtClean="0">
                <a:solidFill>
                  <a:schemeClr val="tx1"/>
                </a:solidFill>
                <a:latin typeface="Calibri"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This table has the “odd” name </a:t>
            </a:r>
            <a:r>
              <a:rPr lang="en-US" sz="1200" kern="1200" dirty="0" err="1" smtClean="0">
                <a:solidFill>
                  <a:schemeClr val="tx1"/>
                </a:solidFill>
                <a:latin typeface="Calibri" pitchFamily="34" charset="0"/>
                <a:ea typeface="+mn-ea"/>
                <a:cs typeface="+mn-cs"/>
              </a:rPr>
              <a:t>Gage_Smooth</a:t>
            </a:r>
            <a:r>
              <a:rPr lang="en-US" sz="1200" kern="1200" dirty="0" smtClean="0">
                <a:solidFill>
                  <a:schemeClr val="tx1"/>
                </a:solidFill>
                <a:latin typeface="Calibri" pitchFamily="34" charset="0"/>
                <a:ea typeface="+mn-ea"/>
                <a:cs typeface="+mn-cs"/>
              </a:rPr>
              <a:t>; it got that name from one of the flow volume calculation steps that is named “Gage Smoothing”. The data in this table can be used, for example to develop monthly or annual time series at gages and determine completeness of the data for analysis .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This is an example of how the gage data can be used. This is how The Enhanced Runoff Method (EROM)  uses it. First, </a:t>
            </a:r>
            <a:r>
              <a:rPr lang="en-US" sz="1200" kern="1200" dirty="0" err="1" smtClean="0">
                <a:solidFill>
                  <a:schemeClr val="tx1"/>
                </a:solidFill>
                <a:latin typeface="Calibri" pitchFamily="34" charset="0"/>
                <a:ea typeface="+mn-ea"/>
                <a:cs typeface="+mn-cs"/>
              </a:rPr>
              <a:t>Gageloc</a:t>
            </a:r>
            <a:r>
              <a:rPr lang="en-US" sz="1200" kern="1200" dirty="0" smtClean="0">
                <a:solidFill>
                  <a:schemeClr val="tx1"/>
                </a:solidFill>
                <a:latin typeface="Calibri" pitchFamily="34" charset="0"/>
                <a:ea typeface="+mn-ea"/>
                <a:cs typeface="+mn-cs"/>
              </a:rPr>
              <a:t> finds the gages on </a:t>
            </a:r>
            <a:r>
              <a:rPr lang="en-US" sz="1200" kern="1200" dirty="0" err="1" smtClean="0">
                <a:solidFill>
                  <a:schemeClr val="tx1"/>
                </a:solidFill>
                <a:latin typeface="Calibri" pitchFamily="34" charset="0"/>
                <a:ea typeface="+mn-ea"/>
                <a:cs typeface="+mn-cs"/>
              </a:rPr>
              <a:t>flowlines</a:t>
            </a:r>
            <a:r>
              <a:rPr lang="en-US" sz="1200" kern="1200" dirty="0" smtClean="0">
                <a:solidFill>
                  <a:schemeClr val="tx1"/>
                </a:solidFill>
                <a:latin typeface="Calibri" pitchFamily="34" charset="0"/>
                <a:ea typeface="+mn-ea"/>
                <a:cs typeface="+mn-cs"/>
              </a:rPr>
              <a:t>. Next, </a:t>
            </a:r>
            <a:r>
              <a:rPr lang="en-US" sz="1200" kern="1200" dirty="0" err="1" smtClean="0">
                <a:solidFill>
                  <a:schemeClr val="tx1"/>
                </a:solidFill>
                <a:latin typeface="Calibri" pitchFamily="34" charset="0"/>
                <a:ea typeface="+mn-ea"/>
                <a:cs typeface="+mn-cs"/>
              </a:rPr>
              <a:t>Gageinfo</a:t>
            </a:r>
            <a:r>
              <a:rPr lang="en-US" sz="1200" kern="1200" dirty="0" smtClean="0">
                <a:solidFill>
                  <a:schemeClr val="tx1"/>
                </a:solidFill>
                <a:latin typeface="Calibri" pitchFamily="34" charset="0"/>
                <a:ea typeface="+mn-ea"/>
                <a:cs typeface="+mn-cs"/>
              </a:rPr>
              <a:t> gets the gage drainage area. Third, </a:t>
            </a:r>
            <a:r>
              <a:rPr lang="en-US" sz="1200" kern="1200" dirty="0" err="1" smtClean="0">
                <a:solidFill>
                  <a:schemeClr val="tx1"/>
                </a:solidFill>
                <a:latin typeface="Calibri" pitchFamily="34" charset="0"/>
                <a:ea typeface="+mn-ea"/>
                <a:cs typeface="+mn-cs"/>
              </a:rPr>
              <a:t>Gage_smooth</a:t>
            </a:r>
            <a:r>
              <a:rPr lang="en-US" sz="1200" kern="1200" dirty="0" smtClean="0">
                <a:solidFill>
                  <a:schemeClr val="tx1"/>
                </a:solidFill>
                <a:latin typeface="Calibri" pitchFamily="34" charset="0"/>
                <a:ea typeface="+mn-ea"/>
                <a:cs typeface="+mn-cs"/>
              </a:rPr>
              <a:t> computes the mean annual or mean monthly flow at the gage.</a:t>
            </a:r>
            <a:r>
              <a:rPr lang="en-US" dirty="0" smtClean="0"/>
              <a:t> </a:t>
            </a:r>
            <a:r>
              <a:rPr lang="en-US" sz="1200" kern="1200" dirty="0" smtClean="0">
                <a:solidFill>
                  <a:schemeClr val="tx1"/>
                </a:solidFill>
                <a:latin typeface="Calibri" pitchFamily="34" charset="0"/>
                <a:ea typeface="+mn-ea"/>
                <a:cs typeface="+mn-cs"/>
              </a:rPr>
              <a:t> Suggest to briefly introduce EROM (as method to estimate flows in NHDPlus) with reference to User Guide for details. </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latin typeface="Arial"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latin typeface="Arial"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fontAlgn="auto">
              <a:spcBef>
                <a:spcPts val="0"/>
              </a:spcBef>
              <a:spcAft>
                <a:spcPts val="0"/>
              </a:spcAft>
            </a:pPr>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pPr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2972023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auto">
              <a:spcBef>
                <a:spcPts val="0"/>
              </a:spcBef>
              <a:spcAft>
                <a:spcPts val="0"/>
              </a:spcAft>
            </a:pPr>
            <a:endParaRPr lang="en-US" dirty="0">
              <a:solidFill>
                <a:prstClr val="black"/>
              </a:solidFill>
            </a:endParaRPr>
          </a:p>
        </p:txBody>
      </p:sp>
      <p:sp>
        <p:nvSpPr>
          <p:cNvPr id="7" name="Footer Placeholder 5"/>
          <p:cNvSpPr>
            <a:spLocks noGrp="1"/>
          </p:cNvSpPr>
          <p:nvPr>
            <p:ph type="ftr" sz="quarter" idx="11"/>
          </p:nvPr>
        </p:nvSpPr>
        <p:spPr/>
        <p:txBody>
          <a:bodyPr/>
          <a:lstStyle>
            <a:lvl1pPr>
              <a:defRPr/>
            </a:lvl1pPr>
          </a:lstStyle>
          <a:p>
            <a:pPr fontAlgn="auto">
              <a:spcBef>
                <a:spcPts val="0"/>
              </a:spcBef>
              <a:spcAft>
                <a:spcPts val="0"/>
              </a:spcAft>
            </a:pPr>
            <a:endParaRPr lang="en-US" dirty="0">
              <a:solidFill>
                <a:prstClr val="black"/>
              </a:solidFill>
            </a:endParaRPr>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19476104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endParaRPr lang="en-US" dirty="0">
              <a:solidFill>
                <a:prstClr val="black"/>
              </a:solidFill>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414521981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8684" name="Text Placeholder 29"/>
          <p:cNvSpPr>
            <a:spLocks noGrp="1"/>
          </p:cNvSpPr>
          <p:nvPr>
            <p:ph type="subTitle" idx="1"/>
          </p:nvPr>
        </p:nvSpPr>
        <p:spPr>
          <a:xfrm>
            <a:off x="1371600" y="3886200"/>
            <a:ext cx="6400800" cy="1371600"/>
          </a:xfrm>
        </p:spPr>
        <p:txBody>
          <a:bodyPr/>
          <a:lstStyle>
            <a:lvl1pPr marL="0" indent="0" algn="ctr">
              <a:buFont typeface="Wingdings 2" pitchFamily="18" charset="2"/>
              <a:buNone/>
              <a:defRPr sz="3200" smtClean="0"/>
            </a:lvl1pPr>
          </a:lstStyle>
          <a:p>
            <a:r>
              <a:rPr lang="en-US" smtClean="0"/>
              <a:t>Presenter</a:t>
            </a:r>
          </a:p>
        </p:txBody>
      </p:sp>
      <p:sp>
        <p:nvSpPr>
          <p:cNvPr id="9" name="Slide Number Placeholder 5"/>
          <p:cNvSpPr>
            <a:spLocks noGrp="1"/>
          </p:cNvSpPr>
          <p:nvPr>
            <p:ph type="sldNum" sz="quarter" idx="10"/>
          </p:nvPr>
        </p:nvSpPr>
        <p:spPr>
          <a:xfrm>
            <a:off x="7924800" y="6356350"/>
            <a:ext cx="762000" cy="365125"/>
          </a:xfrm>
        </p:spPr>
        <p:txBody>
          <a:bodyPr/>
          <a:lstStyle>
            <a:lvl1pPr>
              <a:defRPr/>
            </a:lvl1pPr>
          </a:lstStyle>
          <a:p>
            <a:pPr>
              <a:defRPr/>
            </a:pPr>
            <a:fld id="{50467345-B212-4AC2-B193-99D06989F507}" type="slidenum">
              <a:rPr lang="en-US">
                <a:solidFill>
                  <a:prstClr val="white"/>
                </a:solidFill>
              </a:rPr>
              <a:pPr>
                <a:defRPr/>
              </a:pPr>
              <a:t>‹#›</a:t>
            </a:fld>
            <a:endParaRPr lang="en-US">
              <a:solidFill>
                <a:prstClr val="white"/>
              </a:solidFill>
            </a:endParaRPr>
          </a:p>
        </p:txBody>
      </p:sp>
      <p:sp>
        <p:nvSpPr>
          <p:cNvPr id="10" name="Title 1"/>
          <p:cNvSpPr>
            <a:spLocks noGrp="1"/>
          </p:cNvSpPr>
          <p:nvPr>
            <p:ph type="title"/>
          </p:nvPr>
        </p:nvSpPr>
        <p:spPr>
          <a:xfrm>
            <a:off x="762000" y="12954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93924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3005681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Arial"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06704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18585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latin typeface="Arial" pitchFamily="34" charset="0"/>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theme" Target="../theme/theme1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38" r:id="rId1"/>
    <p:sldLayoutId id="2147483765" r:id="rId2"/>
    <p:sldLayoutId id="2147483766" r:id="rId3"/>
    <p:sldLayoutId id="2147483735" r:id="rId4"/>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59"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63"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40" r:id="rId1"/>
    <p:sldLayoutId id="2147483767" r:id="rId2"/>
    <p:sldLayoutId id="2147483768" r:id="rId3"/>
    <p:sldLayoutId id="2147483769" r:id="rId4"/>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42"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46" r:id="rId1"/>
    <p:sldLayoutId id="2147483747" r:id="rId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49"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53"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latin typeface="Arial"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fontAlgn="auto">
              <a:spcBef>
                <a:spcPts val="0"/>
              </a:spcBef>
              <a:spcAft>
                <a:spcPts val="0"/>
              </a:spcAft>
            </a:pP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fontAlgn="auto">
              <a:spcBef>
                <a:spcPts val="0"/>
              </a:spcBef>
              <a:spcAft>
                <a:spcPts val="0"/>
              </a:spcAft>
            </a:pPr>
            <a:fld id="{02E4544E-872D-47C4-B6EA-CDF45227CBFD}" type="slidenum">
              <a:rPr lang="en-US" smtClean="0">
                <a:solidFill>
                  <a:prstClr val="black"/>
                </a:solidFill>
              </a:rPr>
              <a:pPr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55"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Arial"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1"/>
            <a:ext cx="9144000" cy="1829761"/>
          </a:xfrm>
        </p:spPr>
        <p:txBody>
          <a:bodyPr/>
          <a:lstStyle/>
          <a:p>
            <a:r>
              <a:rPr lang="en-US" dirty="0" smtClean="0">
                <a:solidFill>
                  <a:schemeClr val="bg2">
                    <a:lumMod val="50000"/>
                  </a:schemeClr>
                </a:solidFill>
                <a:effectLst/>
              </a:rPr>
              <a:t>NHD</a:t>
            </a:r>
            <a:r>
              <a:rPr lang="en-US" i="1" dirty="0" smtClean="0">
                <a:solidFill>
                  <a:schemeClr val="bg2">
                    <a:lumMod val="50000"/>
                  </a:schemeClr>
                </a:solidFill>
                <a:effectLst/>
              </a:rPr>
              <a:t>Plus</a:t>
            </a:r>
            <a:r>
              <a:rPr lang="en-US" dirty="0" smtClean="0">
                <a:solidFill>
                  <a:schemeClr val="bg2">
                    <a:lumMod val="50000"/>
                  </a:schemeClr>
                </a:solidFill>
                <a:effectLst/>
              </a:rPr>
              <a:t> </a:t>
            </a:r>
            <a:r>
              <a:rPr lang="en-US" smtClean="0">
                <a:solidFill>
                  <a:schemeClr val="bg2">
                    <a:lumMod val="50000"/>
                  </a:schemeClr>
                </a:solidFill>
                <a:effectLst/>
              </a:rPr>
              <a:t>National </a:t>
            </a:r>
            <a:r>
              <a:rPr lang="en-US" smtClean="0">
                <a:solidFill>
                  <a:schemeClr val="bg2">
                    <a:lumMod val="50000"/>
                  </a:schemeClr>
                </a:solidFill>
                <a:effectLst/>
              </a:rPr>
              <a:t/>
            </a:r>
            <a:br>
              <a:rPr lang="en-US" smtClean="0">
                <a:solidFill>
                  <a:schemeClr val="bg2">
                    <a:lumMod val="50000"/>
                  </a:schemeClr>
                </a:solidFill>
                <a:effectLst/>
              </a:rPr>
            </a:br>
            <a:r>
              <a:rPr lang="en-US" smtClean="0">
                <a:solidFill>
                  <a:schemeClr val="bg2">
                    <a:lumMod val="50000"/>
                  </a:schemeClr>
                </a:solidFill>
                <a:effectLst/>
              </a:rPr>
              <a:t>and Global Data</a:t>
            </a:r>
            <a:endParaRPr lang="en-US" dirty="0">
              <a:solidFill>
                <a:schemeClr val="bg2">
                  <a:lumMod val="50000"/>
                </a:schemeClr>
              </a:solidFill>
            </a:endParaRPr>
          </a:p>
        </p:txBody>
      </p:sp>
      <p:sp>
        <p:nvSpPr>
          <p:cNvPr id="3" name="Subtitle 2"/>
          <p:cNvSpPr>
            <a:spLocks noGrp="1"/>
          </p:cNvSpPr>
          <p:nvPr>
            <p:ph type="subTitle" idx="1"/>
          </p:nvPr>
        </p:nvSpPr>
        <p:spPr>
          <a:xfrm>
            <a:off x="685800" y="4038600"/>
            <a:ext cx="7772400" cy="1199704"/>
          </a:xfrm>
        </p:spPr>
        <p:txBody>
          <a:bodyPr/>
          <a:lstStyle/>
          <a:p>
            <a:r>
              <a:rPr lang="en-US" dirty="0" smtClean="0">
                <a:solidFill>
                  <a:schemeClr val="bg2">
                    <a:lumMod val="50000"/>
                  </a:schemeClr>
                </a:solidFill>
              </a:rPr>
              <a:t>Tim Bondelid</a:t>
            </a:r>
            <a:endParaRPr lang="en-US" dirty="0">
              <a:solidFill>
                <a:schemeClr val="bg2">
                  <a:lumMod val="50000"/>
                </a:schemeClr>
              </a:solidFill>
            </a:endParaRPr>
          </a:p>
        </p:txBody>
      </p:sp>
      <p:sp>
        <p:nvSpPr>
          <p:cNvPr id="7" name="Slide Number Placeholder 6"/>
          <p:cNvSpPr>
            <a:spLocks noGrp="1"/>
          </p:cNvSpPr>
          <p:nvPr>
            <p:ph type="sldNum" sz="quarter" idx="12"/>
          </p:nvPr>
        </p:nvSpPr>
        <p:spPr/>
        <p:txBody>
          <a:bodyPr/>
          <a:lstStyle/>
          <a:p>
            <a:fld id="{02E4544E-872D-47C4-B6EA-CDF45227CBFD}" type="slidenum">
              <a:rPr lang="en-US" smtClean="0">
                <a:solidFill>
                  <a:schemeClr val="tx1"/>
                </a:solidFill>
              </a:rPr>
              <a:pPr/>
              <a:t>0</a:t>
            </a:fld>
            <a:endParaRPr lang="en-US">
              <a:solidFill>
                <a:schemeClr val="tx1"/>
              </a:solidFill>
            </a:endParaRPr>
          </a:p>
        </p:txBody>
      </p:sp>
      <p:sp>
        <p:nvSpPr>
          <p:cNvPr id="4" name="Subtitle 2"/>
          <p:cNvSpPr txBox="1">
            <a:spLocks/>
          </p:cNvSpPr>
          <p:nvPr/>
        </p:nvSpPr>
        <p:spPr>
          <a:xfrm>
            <a:off x="0" y="5786624"/>
            <a:ext cx="5105400" cy="666304"/>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NHD</a:t>
            </a:r>
            <a:r>
              <a:rPr kumimoji="0" lang="en-US" sz="27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Plus</a:t>
            </a:r>
            <a:r>
              <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Training Series</a:t>
            </a:r>
          </a:p>
        </p:txBody>
      </p:sp>
      <p:pic>
        <p:nvPicPr>
          <p:cNvPr id="5" name="Picture 4"/>
          <p:cNvPicPr>
            <a:picLocks noChangeAspect="1" noChangeArrowheads="1"/>
          </p:cNvPicPr>
          <p:nvPr/>
        </p:nvPicPr>
        <p:blipFill>
          <a:blip r:embed="rId3" cstate="print">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7667104" y="6259830"/>
            <a:ext cx="1172095" cy="3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50609"/>
          <a:stretch/>
        </p:blipFill>
        <p:spPr bwMode="auto">
          <a:xfrm>
            <a:off x="6413269" y="6279746"/>
            <a:ext cx="1691152" cy="329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NationalWBDSnapShot</a:t>
            </a:r>
            <a:endParaRPr lang="en-US" dirty="0"/>
          </a:p>
        </p:txBody>
      </p:sp>
      <p:sp>
        <p:nvSpPr>
          <p:cNvPr id="3" name="Content Placeholder 2"/>
          <p:cNvSpPr>
            <a:spLocks noGrp="1"/>
          </p:cNvSpPr>
          <p:nvPr>
            <p:ph idx="1"/>
          </p:nvPr>
        </p:nvSpPr>
        <p:spPr/>
        <p:txBody>
          <a:bodyPr>
            <a:normAutofit lnSpcReduction="10000"/>
          </a:bodyPr>
          <a:lstStyle/>
          <a:p>
            <a:r>
              <a:rPr lang="en-US" dirty="0" smtClean="0"/>
              <a:t>The Watershed Boundary Dataset (WBD) is a national standard database of watersheds</a:t>
            </a:r>
          </a:p>
          <a:p>
            <a:endParaRPr lang="en-US" dirty="0" smtClean="0"/>
          </a:p>
          <a:p>
            <a:r>
              <a:rPr lang="en-US" dirty="0" smtClean="0"/>
              <a:t>WBD nested at the HUC2 to HUC12 levels</a:t>
            </a:r>
          </a:p>
          <a:p>
            <a:endParaRPr lang="en-US" dirty="0" smtClean="0"/>
          </a:p>
          <a:p>
            <a:r>
              <a:rPr lang="en-US" dirty="0" smtClean="0"/>
              <a:t>NHDPlus uses the HUC12 WBD as “walls” to Hydro-enforce catchment  boundaries</a:t>
            </a:r>
          </a:p>
          <a:p>
            <a:pPr lvl="1"/>
            <a:r>
              <a:rPr lang="en-US" dirty="0" smtClean="0"/>
              <a:t>This does two important things for NHDPlus:</a:t>
            </a:r>
          </a:p>
          <a:p>
            <a:pPr lvl="2"/>
            <a:r>
              <a:rPr lang="en-US" dirty="0" smtClean="0"/>
              <a:t>NHDPlus is 1:100k, WBD is 1:24k or better</a:t>
            </a:r>
          </a:p>
          <a:p>
            <a:pPr lvl="2"/>
            <a:r>
              <a:rPr lang="en-US" dirty="0" smtClean="0"/>
              <a:t>Provides a close link between these two national standard watershed definitions</a:t>
            </a:r>
          </a:p>
          <a:p>
            <a:endParaRPr lang="en-US" dirty="0"/>
          </a:p>
        </p:txBody>
      </p:sp>
      <p:sp>
        <p:nvSpPr>
          <p:cNvPr id="4" name="Slide Number Placeholder 3"/>
          <p:cNvSpPr>
            <a:spLocks noGrp="1"/>
          </p:cNvSpPr>
          <p:nvPr>
            <p:ph type="sldNum" sz="quarter" idx="12"/>
          </p:nvPr>
        </p:nvSpPr>
        <p:spPr/>
        <p:txBody>
          <a:bodyPr/>
          <a:lstStyle/>
          <a:p>
            <a:fld id="{A3E33FB8-07CB-4901-A042-9821F69EB4D9}" type="slidenum">
              <a:rPr lang="en-US" smtClean="0"/>
              <a:pPr/>
              <a:t>9</a:t>
            </a:fld>
            <a:endParaRPr lang="en-US"/>
          </a:p>
        </p:txBody>
      </p:sp>
      <p:sp>
        <p:nvSpPr>
          <p:cNvPr id="6"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err="1" smtClean="0">
                <a:solidFill>
                  <a:schemeClr val="bg1"/>
                </a:solidFill>
                <a:latin typeface="Arial" panose="020B0604020202020204" pitchFamily="34" charset="0"/>
                <a:cs typeface="Arial" panose="020B0604020202020204" pitchFamily="34" charset="0"/>
              </a:rPr>
              <a:t>NationalData</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NationalWBDSnapShot</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10</a:t>
            </a:fld>
            <a:endParaRPr lang="en-US">
              <a:solidFill>
                <a:prstClr val="white"/>
              </a:solidFill>
              <a:cs typeface="Arial" charset="0"/>
            </a:endParaRPr>
          </a:p>
        </p:txBody>
      </p:sp>
      <p:sp>
        <p:nvSpPr>
          <p:cNvPr id="5" name="TextBox 4"/>
          <p:cNvSpPr txBox="1"/>
          <p:nvPr/>
        </p:nvSpPr>
        <p:spPr>
          <a:xfrm>
            <a:off x="457200" y="1371600"/>
            <a:ext cx="8686800" cy="461665"/>
          </a:xfrm>
          <a:prstGeom prst="rect">
            <a:avLst/>
          </a:prstGeom>
          <a:noFill/>
        </p:spPr>
        <p:txBody>
          <a:bodyPr wrap="square" rtlCol="0">
            <a:spAutoFit/>
          </a:bodyPr>
          <a:lstStyle/>
          <a:p>
            <a:pPr algn="ctr"/>
            <a:r>
              <a:rPr lang="en-US" sz="2400" dirty="0" smtClean="0"/>
              <a:t>Go to NHD.USGS.GOV for more information about WBD</a:t>
            </a:r>
          </a:p>
        </p:txBody>
      </p:sp>
      <p:graphicFrame>
        <p:nvGraphicFramePr>
          <p:cNvPr id="4" name="Table 3"/>
          <p:cNvGraphicFramePr>
            <a:graphicFrameLocks noGrp="1"/>
          </p:cNvGraphicFramePr>
          <p:nvPr/>
        </p:nvGraphicFramePr>
        <p:xfrm>
          <a:off x="0" y="2088773"/>
          <a:ext cx="9144000" cy="3833355"/>
        </p:xfrm>
        <a:graphic>
          <a:graphicData uri="http://schemas.openxmlformats.org/drawingml/2006/table">
            <a:tbl>
              <a:tblPr/>
              <a:tblGrid>
                <a:gridCol w="2286000"/>
                <a:gridCol w="2286000"/>
                <a:gridCol w="2286000"/>
                <a:gridCol w="2286000"/>
              </a:tblGrid>
              <a:tr h="557155">
                <a:tc gridSpan="4">
                  <a:txBody>
                    <a:bodyPr/>
                    <a:lstStyle/>
                    <a:p>
                      <a:pPr marL="0" marR="0" algn="ctr">
                        <a:spcBef>
                          <a:spcPts val="0"/>
                        </a:spcBef>
                        <a:spcAft>
                          <a:spcPts val="0"/>
                        </a:spcAft>
                      </a:pPr>
                      <a:r>
                        <a:rPr lang="en-US" sz="3200" dirty="0">
                          <a:latin typeface="Times New Roman"/>
                          <a:ea typeface="Times New Roman"/>
                        </a:rPr>
                        <a:t>Watershed Definitions</a:t>
                      </a:r>
                      <a:endParaRPr lang="en-US" sz="3200" dirty="0">
                        <a:latin typeface="Times New Roman"/>
                        <a:ea typeface="Calibri"/>
                      </a:endParaRPr>
                    </a:p>
                  </a:txBody>
                  <a:tcPr marL="57150" marR="57150" marT="57150" marB="5715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61625">
                <a:tc>
                  <a:txBody>
                    <a:bodyPr/>
                    <a:lstStyle/>
                    <a:p>
                      <a:pPr marL="0" marR="0" algn="l">
                        <a:spcBef>
                          <a:spcPts val="0"/>
                        </a:spcBef>
                        <a:spcAft>
                          <a:spcPts val="0"/>
                        </a:spcAft>
                      </a:pPr>
                      <a:r>
                        <a:rPr lang="en-US" sz="2000" b="1" u="heavy" baseline="0" dirty="0">
                          <a:solidFill>
                            <a:schemeClr val="tx1"/>
                          </a:solidFill>
                          <a:latin typeface="Times New Roman"/>
                          <a:ea typeface="Times New Roman"/>
                        </a:rPr>
                        <a:t>Name</a:t>
                      </a:r>
                      <a:endParaRPr lang="en-US" sz="2000" u="heavy" baseline="0" dirty="0">
                        <a:solidFill>
                          <a:schemeClr val="tx1"/>
                        </a:solidFill>
                        <a:latin typeface="Times New Roman"/>
                        <a:ea typeface="Calibri"/>
                      </a:endParaRPr>
                    </a:p>
                  </a:txBody>
                  <a:tcPr marL="57150" marR="57150" marT="57150" marB="57150" anchor="ctr">
                    <a:lnL>
                      <a:noFill/>
                    </a:lnL>
                    <a:lnR>
                      <a:noFill/>
                    </a:lnR>
                    <a:lnT>
                      <a:noFill/>
                    </a:lnT>
                    <a:lnB>
                      <a:noFill/>
                    </a:lnB>
                  </a:tcPr>
                </a:tc>
                <a:tc>
                  <a:txBody>
                    <a:bodyPr/>
                    <a:lstStyle/>
                    <a:p>
                      <a:pPr marL="0" marR="0" algn="l">
                        <a:spcBef>
                          <a:spcPts val="0"/>
                        </a:spcBef>
                        <a:spcAft>
                          <a:spcPts val="0"/>
                        </a:spcAft>
                      </a:pPr>
                      <a:r>
                        <a:rPr lang="en-US" sz="2000" b="1" u="heavy" baseline="0" dirty="0">
                          <a:solidFill>
                            <a:schemeClr val="tx1"/>
                          </a:solidFill>
                          <a:latin typeface="Times New Roman"/>
                          <a:ea typeface="Times New Roman"/>
                        </a:rPr>
                        <a:t>Level</a:t>
                      </a:r>
                      <a:endParaRPr lang="en-US" sz="2000" u="heavy" baseline="0" dirty="0">
                        <a:solidFill>
                          <a:schemeClr val="tx1"/>
                        </a:solidFill>
                        <a:latin typeface="Times New Roman"/>
                        <a:ea typeface="Calibri"/>
                      </a:endParaRPr>
                    </a:p>
                  </a:txBody>
                  <a:tcPr marL="57150" marR="57150" marT="57150" marB="57150" anchor="ctr">
                    <a:lnL>
                      <a:noFill/>
                    </a:lnL>
                    <a:lnR>
                      <a:noFill/>
                    </a:lnR>
                    <a:lnT>
                      <a:noFill/>
                    </a:lnT>
                    <a:lnB>
                      <a:noFill/>
                    </a:lnB>
                  </a:tcPr>
                </a:tc>
                <a:tc>
                  <a:txBody>
                    <a:bodyPr/>
                    <a:lstStyle/>
                    <a:p>
                      <a:pPr marL="0" marR="0" algn="l">
                        <a:spcBef>
                          <a:spcPts val="0"/>
                        </a:spcBef>
                        <a:spcAft>
                          <a:spcPts val="0"/>
                        </a:spcAft>
                      </a:pPr>
                      <a:r>
                        <a:rPr lang="en-US" sz="2000" b="1" u="heavy" baseline="0" dirty="0" smtClean="0">
                          <a:solidFill>
                            <a:schemeClr val="tx1"/>
                          </a:solidFill>
                          <a:latin typeface="Times New Roman"/>
                          <a:ea typeface="Times New Roman"/>
                        </a:rPr>
                        <a:t>Digits</a:t>
                      </a:r>
                      <a:endParaRPr lang="en-US" sz="2000" u="heavy" baseline="0" dirty="0">
                        <a:solidFill>
                          <a:schemeClr val="tx1"/>
                        </a:solidFill>
                        <a:latin typeface="Times New Roman"/>
                        <a:ea typeface="Calibri"/>
                      </a:endParaRPr>
                    </a:p>
                  </a:txBody>
                  <a:tcPr marL="57150" marR="57150" marT="57150" marB="57150" anchor="ctr">
                    <a:lnL>
                      <a:noFill/>
                    </a:lnL>
                    <a:lnR>
                      <a:noFill/>
                    </a:lnR>
                    <a:lnT>
                      <a:noFill/>
                    </a:lnT>
                    <a:lnB>
                      <a:noFill/>
                    </a:lnB>
                  </a:tcPr>
                </a:tc>
                <a:tc>
                  <a:txBody>
                    <a:bodyPr/>
                    <a:lstStyle/>
                    <a:p>
                      <a:pPr marL="0" marR="0" algn="l">
                        <a:spcBef>
                          <a:spcPts val="0"/>
                        </a:spcBef>
                        <a:spcAft>
                          <a:spcPts val="0"/>
                        </a:spcAft>
                      </a:pPr>
                      <a:r>
                        <a:rPr lang="en-US" sz="2000" b="1" u="heavy" baseline="0" dirty="0">
                          <a:solidFill>
                            <a:schemeClr val="tx1"/>
                          </a:solidFill>
                          <a:latin typeface="Times New Roman"/>
                          <a:ea typeface="Times New Roman"/>
                        </a:rPr>
                        <a:t>Number of HUCs</a:t>
                      </a:r>
                      <a:endParaRPr lang="en-US" sz="2000" u="heavy" baseline="0" dirty="0">
                        <a:solidFill>
                          <a:schemeClr val="tx1"/>
                        </a:solidFill>
                        <a:latin typeface="Times New Roman"/>
                        <a:ea typeface="Calibri"/>
                      </a:endParaRPr>
                    </a:p>
                  </a:txBody>
                  <a:tcPr marL="57150" marR="57150" marT="57150" marB="57150" anchor="ctr">
                    <a:lnL>
                      <a:noFill/>
                    </a:lnL>
                    <a:lnR>
                      <a:noFill/>
                    </a:lnR>
                    <a:lnT>
                      <a:noFill/>
                    </a:lnT>
                    <a:lnB>
                      <a:noFill/>
                    </a:lnB>
                  </a:tcPr>
                </a:tc>
              </a:tr>
              <a:tr h="461625">
                <a:tc>
                  <a:txBody>
                    <a:bodyPr/>
                    <a:lstStyle/>
                    <a:p>
                      <a:pPr marL="0" marR="0">
                        <a:spcBef>
                          <a:spcPts val="0"/>
                        </a:spcBef>
                        <a:spcAft>
                          <a:spcPts val="0"/>
                        </a:spcAft>
                      </a:pPr>
                      <a:r>
                        <a:rPr lang="en-US" sz="1800" dirty="0">
                          <a:latin typeface="Times New Roman"/>
                          <a:ea typeface="Times New Roman"/>
                        </a:rPr>
                        <a:t>Region</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a:latin typeface="Times New Roman"/>
                          <a:ea typeface="Times New Roman"/>
                        </a:rPr>
                        <a:t>1</a:t>
                      </a:r>
                      <a:endParaRPr lang="en-US" sz="180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a:latin typeface="Times New Roman"/>
                          <a:ea typeface="Times New Roman"/>
                        </a:rPr>
                        <a:t>2</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smtClean="0">
                          <a:latin typeface="Times New Roman"/>
                          <a:ea typeface="Times New Roman"/>
                        </a:rPr>
                        <a:t>22</a:t>
                      </a:r>
                      <a:endParaRPr lang="en-US" sz="1800" dirty="0">
                        <a:latin typeface="Times New Roman"/>
                        <a:ea typeface="Calibri"/>
                      </a:endParaRPr>
                    </a:p>
                  </a:txBody>
                  <a:tcPr marL="57150" marR="57150" marT="57150" marB="57150" anchor="ctr">
                    <a:lnL>
                      <a:noFill/>
                    </a:lnL>
                    <a:lnR>
                      <a:noFill/>
                    </a:lnR>
                    <a:lnT>
                      <a:noFill/>
                    </a:lnT>
                    <a:lnB>
                      <a:noFill/>
                    </a:lnB>
                  </a:tcPr>
                </a:tc>
              </a:tr>
              <a:tr h="461625">
                <a:tc>
                  <a:txBody>
                    <a:bodyPr/>
                    <a:lstStyle/>
                    <a:p>
                      <a:pPr marL="0" marR="0">
                        <a:spcBef>
                          <a:spcPts val="0"/>
                        </a:spcBef>
                        <a:spcAft>
                          <a:spcPts val="0"/>
                        </a:spcAft>
                      </a:pPr>
                      <a:r>
                        <a:rPr lang="en-US" sz="1800" dirty="0" err="1">
                          <a:latin typeface="Times New Roman"/>
                          <a:ea typeface="Times New Roman"/>
                        </a:rPr>
                        <a:t>Subregion</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a:latin typeface="Times New Roman"/>
                          <a:ea typeface="Times New Roman"/>
                        </a:rPr>
                        <a:t>2</a:t>
                      </a:r>
                      <a:endParaRPr lang="en-US" sz="180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a:latin typeface="Times New Roman"/>
                          <a:ea typeface="Times New Roman"/>
                        </a:rPr>
                        <a:t>4</a:t>
                      </a:r>
                      <a:endParaRPr lang="en-US" sz="180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smtClean="0">
                          <a:latin typeface="Times New Roman"/>
                          <a:ea typeface="Times New Roman"/>
                        </a:rPr>
                        <a:t>223</a:t>
                      </a:r>
                      <a:endParaRPr lang="en-US" sz="1800" dirty="0">
                        <a:latin typeface="Times New Roman"/>
                        <a:ea typeface="Calibri"/>
                      </a:endParaRPr>
                    </a:p>
                  </a:txBody>
                  <a:tcPr marL="57150" marR="57150" marT="57150" marB="57150" anchor="ctr">
                    <a:lnL>
                      <a:noFill/>
                    </a:lnL>
                    <a:lnR>
                      <a:noFill/>
                    </a:lnR>
                    <a:lnT>
                      <a:noFill/>
                    </a:lnT>
                    <a:lnB>
                      <a:noFill/>
                    </a:lnB>
                  </a:tcPr>
                </a:tc>
              </a:tr>
              <a:tr h="461625">
                <a:tc>
                  <a:txBody>
                    <a:bodyPr/>
                    <a:lstStyle/>
                    <a:p>
                      <a:pPr marL="0" marR="0">
                        <a:spcBef>
                          <a:spcPts val="0"/>
                        </a:spcBef>
                        <a:spcAft>
                          <a:spcPts val="0"/>
                        </a:spcAft>
                      </a:pPr>
                      <a:r>
                        <a:rPr lang="en-US" sz="1800" dirty="0">
                          <a:latin typeface="Times New Roman"/>
                          <a:ea typeface="Times New Roman"/>
                        </a:rPr>
                        <a:t>Basin</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a:latin typeface="Times New Roman"/>
                          <a:ea typeface="Times New Roman"/>
                        </a:rPr>
                        <a:t>3</a:t>
                      </a:r>
                      <a:endParaRPr lang="en-US" sz="180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a:latin typeface="Times New Roman"/>
                          <a:ea typeface="Times New Roman"/>
                        </a:rPr>
                        <a:t>6</a:t>
                      </a:r>
                      <a:endParaRPr lang="en-US" sz="180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smtClean="0">
                          <a:latin typeface="Times New Roman"/>
                          <a:ea typeface="Times New Roman"/>
                        </a:rPr>
                        <a:t>387</a:t>
                      </a:r>
                      <a:endParaRPr lang="en-US" sz="1800" dirty="0">
                        <a:latin typeface="Times New Roman"/>
                        <a:ea typeface="Calibri"/>
                      </a:endParaRPr>
                    </a:p>
                  </a:txBody>
                  <a:tcPr marL="57150" marR="57150" marT="57150" marB="57150" anchor="ctr">
                    <a:lnL>
                      <a:noFill/>
                    </a:lnL>
                    <a:lnR>
                      <a:noFill/>
                    </a:lnR>
                    <a:lnT>
                      <a:noFill/>
                    </a:lnT>
                    <a:lnB>
                      <a:noFill/>
                    </a:lnB>
                  </a:tcPr>
                </a:tc>
              </a:tr>
              <a:tr h="461625">
                <a:tc>
                  <a:txBody>
                    <a:bodyPr/>
                    <a:lstStyle/>
                    <a:p>
                      <a:pPr marL="0" marR="0">
                        <a:spcBef>
                          <a:spcPts val="0"/>
                        </a:spcBef>
                        <a:spcAft>
                          <a:spcPts val="0"/>
                        </a:spcAft>
                      </a:pPr>
                      <a:r>
                        <a:rPr lang="en-US" sz="1800" dirty="0" err="1">
                          <a:latin typeface="Times New Roman"/>
                          <a:ea typeface="Times New Roman"/>
                        </a:rPr>
                        <a:t>Subbasin</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a:latin typeface="Times New Roman"/>
                          <a:ea typeface="Times New Roman"/>
                        </a:rPr>
                        <a:t>4</a:t>
                      </a:r>
                      <a:endParaRPr lang="en-US" sz="180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a:latin typeface="Times New Roman"/>
                          <a:ea typeface="Times New Roman"/>
                        </a:rPr>
                        <a:t>8</a:t>
                      </a:r>
                      <a:endParaRPr lang="en-US" sz="180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smtClean="0">
                          <a:latin typeface="Times New Roman"/>
                          <a:ea typeface="Times New Roman"/>
                        </a:rPr>
                        <a:t>2,300</a:t>
                      </a:r>
                      <a:endParaRPr lang="en-US" sz="1800" dirty="0">
                        <a:latin typeface="Times New Roman"/>
                        <a:ea typeface="Calibri"/>
                      </a:endParaRPr>
                    </a:p>
                  </a:txBody>
                  <a:tcPr marL="57150" marR="57150" marT="57150" marB="57150" anchor="ctr">
                    <a:lnL>
                      <a:noFill/>
                    </a:lnL>
                    <a:lnR>
                      <a:noFill/>
                    </a:lnR>
                    <a:lnT>
                      <a:noFill/>
                    </a:lnT>
                    <a:lnB>
                      <a:noFill/>
                    </a:lnB>
                  </a:tcPr>
                </a:tc>
              </a:tr>
              <a:tr h="461625">
                <a:tc>
                  <a:txBody>
                    <a:bodyPr/>
                    <a:lstStyle/>
                    <a:p>
                      <a:pPr marL="0" marR="0">
                        <a:spcBef>
                          <a:spcPts val="0"/>
                        </a:spcBef>
                        <a:spcAft>
                          <a:spcPts val="0"/>
                        </a:spcAft>
                      </a:pPr>
                      <a:r>
                        <a:rPr lang="en-US" sz="1800" dirty="0">
                          <a:latin typeface="Times New Roman"/>
                          <a:ea typeface="Times New Roman"/>
                        </a:rPr>
                        <a:t>Watershed</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a:latin typeface="Times New Roman"/>
                          <a:ea typeface="Times New Roman"/>
                        </a:rPr>
                        <a:t>5</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a:latin typeface="Times New Roman"/>
                          <a:ea typeface="Times New Roman"/>
                        </a:rPr>
                        <a:t>10</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smtClean="0">
                          <a:latin typeface="Times New Roman"/>
                          <a:ea typeface="Calibri"/>
                        </a:rPr>
                        <a:t>18,377</a:t>
                      </a:r>
                      <a:endParaRPr lang="en-US" sz="1800" dirty="0">
                        <a:latin typeface="Times New Roman"/>
                        <a:ea typeface="Calibri"/>
                      </a:endParaRPr>
                    </a:p>
                  </a:txBody>
                  <a:tcPr marL="57150" marR="57150" marT="57150" marB="57150" anchor="ctr">
                    <a:lnL>
                      <a:noFill/>
                    </a:lnL>
                    <a:lnR>
                      <a:noFill/>
                    </a:lnR>
                    <a:lnT>
                      <a:noFill/>
                    </a:lnT>
                    <a:lnB>
                      <a:noFill/>
                    </a:lnB>
                  </a:tcPr>
                </a:tc>
              </a:tr>
              <a:tr h="461625">
                <a:tc>
                  <a:txBody>
                    <a:bodyPr/>
                    <a:lstStyle/>
                    <a:p>
                      <a:pPr marL="0" marR="0">
                        <a:spcBef>
                          <a:spcPts val="0"/>
                        </a:spcBef>
                        <a:spcAft>
                          <a:spcPts val="0"/>
                        </a:spcAft>
                      </a:pPr>
                      <a:r>
                        <a:rPr lang="en-US" sz="1800" dirty="0" err="1">
                          <a:latin typeface="Times New Roman"/>
                          <a:ea typeface="Times New Roman"/>
                        </a:rPr>
                        <a:t>Subwatershed</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a:latin typeface="Times New Roman"/>
                          <a:ea typeface="Times New Roman"/>
                        </a:rPr>
                        <a:t>6</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a:latin typeface="Times New Roman"/>
                          <a:ea typeface="Times New Roman"/>
                        </a:rPr>
                        <a:t>12</a:t>
                      </a:r>
                      <a:endParaRPr lang="en-US" sz="1800" dirty="0">
                        <a:latin typeface="Times New Roman"/>
                        <a:ea typeface="Calibri"/>
                      </a:endParaRPr>
                    </a:p>
                  </a:txBody>
                  <a:tcPr marL="57150" marR="57150" marT="57150" marB="57150" anchor="ctr">
                    <a:lnL>
                      <a:noFill/>
                    </a:lnL>
                    <a:lnR>
                      <a:noFill/>
                    </a:lnR>
                    <a:lnT>
                      <a:noFill/>
                    </a:lnT>
                    <a:lnB>
                      <a:noFill/>
                    </a:lnB>
                  </a:tcPr>
                </a:tc>
                <a:tc>
                  <a:txBody>
                    <a:bodyPr/>
                    <a:lstStyle/>
                    <a:p>
                      <a:pPr marL="0" marR="0">
                        <a:spcBef>
                          <a:spcPts val="0"/>
                        </a:spcBef>
                        <a:spcAft>
                          <a:spcPts val="0"/>
                        </a:spcAft>
                      </a:pPr>
                      <a:r>
                        <a:rPr lang="en-US" sz="1800" dirty="0" smtClean="0">
                          <a:latin typeface="Times New Roman"/>
                          <a:ea typeface="Times New Roman"/>
                        </a:rPr>
                        <a:t>100,499</a:t>
                      </a:r>
                      <a:endParaRPr lang="en-US" sz="1800" dirty="0">
                        <a:latin typeface="Times New Roman"/>
                        <a:ea typeface="Calibri"/>
                      </a:endParaRPr>
                    </a:p>
                  </a:txBody>
                  <a:tcPr marL="57150" marR="57150" marT="57150" marB="57150" anchor="ctr">
                    <a:lnL>
                      <a:noFill/>
                    </a:lnL>
                    <a:lnR>
                      <a:noFill/>
                    </a:lnR>
                    <a:lnT>
                      <a:noFill/>
                    </a:lnT>
                    <a:lnB>
                      <a:noFill/>
                    </a:lnB>
                  </a:tcPr>
                </a:tc>
              </a:tr>
            </a:tbl>
          </a:graphicData>
        </a:graphic>
      </p:graphicFrame>
      <p:sp>
        <p:nvSpPr>
          <p:cNvPr id="7"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err="1" smtClean="0">
                <a:solidFill>
                  <a:schemeClr val="bg1"/>
                </a:solidFill>
                <a:latin typeface="Arial" panose="020B0604020202020204" pitchFamily="34" charset="0"/>
                <a:cs typeface="Arial" panose="020B0604020202020204" pitchFamily="34" charset="0"/>
              </a:rPr>
              <a:t>NationalData</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NationalCat</a:t>
            </a:r>
            <a:r>
              <a:rPr lang="en-US" dirty="0" smtClean="0">
                <a:solidFill>
                  <a:schemeClr val="tx1"/>
                </a:solidFill>
              </a:rPr>
              <a:t> Grid</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11</a:t>
            </a:fld>
            <a:endParaRPr lang="en-US">
              <a:solidFill>
                <a:prstClr val="white"/>
              </a:solidFill>
              <a:cs typeface="Arial" charset="0"/>
            </a:endParaRPr>
          </a:p>
        </p:txBody>
      </p:sp>
      <p:pic>
        <p:nvPicPr>
          <p:cNvPr id="4" name="Picture 3" descr="nationalcat2.jpg"/>
          <p:cNvPicPr>
            <a:picLocks noChangeAspect="1"/>
          </p:cNvPicPr>
          <p:nvPr/>
        </p:nvPicPr>
        <p:blipFill>
          <a:blip r:embed="rId3" cstate="print"/>
          <a:stretch>
            <a:fillRect/>
          </a:stretch>
        </p:blipFill>
        <p:spPr>
          <a:xfrm>
            <a:off x="0" y="1143000"/>
            <a:ext cx="9144000" cy="5083923"/>
          </a:xfrm>
          <a:prstGeom prst="rect">
            <a:avLst/>
          </a:prstGeom>
        </p:spPr>
      </p:pic>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
        <p:nvSpPr>
          <p:cNvPr id="7"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err="1" smtClean="0">
                <a:latin typeface="Arial" panose="020B0604020202020204" pitchFamily="34" charset="0"/>
                <a:cs typeface="Arial" panose="020B0604020202020204" pitchFamily="34" charset="0"/>
              </a:rPr>
              <a:t>NationalData</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GlobalData</a:t>
            </a:r>
            <a:r>
              <a:rPr lang="en-US" dirty="0" smtClean="0">
                <a:solidFill>
                  <a:schemeClr val="tx1"/>
                </a:solidFill>
              </a:rPr>
              <a:t>: </a:t>
            </a:r>
            <a:r>
              <a:rPr lang="en-US" dirty="0" err="1" smtClean="0">
                <a:solidFill>
                  <a:schemeClr val="tx1"/>
                </a:solidFill>
              </a:rPr>
              <a:t>BoundaryUnit</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12</a:t>
            </a:fld>
            <a:endParaRPr lang="en-US">
              <a:solidFill>
                <a:prstClr val="white"/>
              </a:solidFill>
              <a:cs typeface="Arial" charset="0"/>
            </a:endParaRPr>
          </a:p>
        </p:txBody>
      </p:sp>
      <p:sp>
        <p:nvSpPr>
          <p:cNvPr id="5" name="TextBox 4"/>
          <p:cNvSpPr txBox="1"/>
          <p:nvPr/>
        </p:nvSpPr>
        <p:spPr>
          <a:xfrm>
            <a:off x="685800" y="1554540"/>
            <a:ext cx="7907742" cy="1569660"/>
          </a:xfrm>
          <a:prstGeom prst="rect">
            <a:avLst/>
          </a:prstGeom>
          <a:noFill/>
        </p:spPr>
        <p:txBody>
          <a:bodyPr wrap="none" rtlCol="0">
            <a:spAutoFit/>
          </a:bodyPr>
          <a:lstStyle/>
          <a:p>
            <a:r>
              <a:rPr lang="en-US" sz="3200" dirty="0" smtClean="0"/>
              <a:t>A Polygon </a:t>
            </a:r>
            <a:r>
              <a:rPr lang="en-US" sz="3200" dirty="0" err="1" smtClean="0"/>
              <a:t>Shapefile</a:t>
            </a:r>
            <a:r>
              <a:rPr lang="en-US" sz="3200" dirty="0" smtClean="0"/>
              <a:t> with the boundaries </a:t>
            </a:r>
          </a:p>
          <a:p>
            <a:r>
              <a:rPr lang="en-US" sz="3200" dirty="0" smtClean="0"/>
              <a:t>of the Geographic Units used for </a:t>
            </a:r>
          </a:p>
          <a:p>
            <a:r>
              <a:rPr lang="en-US" sz="3200" dirty="0" smtClean="0"/>
              <a:t>building and organizing NHDPlus</a:t>
            </a:r>
            <a:endParaRPr lang="en-US" sz="3200" dirty="0"/>
          </a:p>
        </p:txBody>
      </p:sp>
      <p:graphicFrame>
        <p:nvGraphicFramePr>
          <p:cNvPr id="7" name="Table 6"/>
          <p:cNvGraphicFramePr>
            <a:graphicFrameLocks noGrp="1"/>
          </p:cNvGraphicFramePr>
          <p:nvPr/>
        </p:nvGraphicFramePr>
        <p:xfrm>
          <a:off x="1447800" y="3276600"/>
          <a:ext cx="6096000" cy="2225040"/>
        </p:xfrm>
        <a:graphic>
          <a:graphicData uri="http://schemas.openxmlformats.org/drawingml/2006/table">
            <a:tbl>
              <a:tblPr firstRow="1" bandRow="1">
                <a:tableStyleId>{21E4AEA4-8DFA-4A89-87EB-49C32662AFE0}</a:tableStyleId>
              </a:tblPr>
              <a:tblGrid>
                <a:gridCol w="1600200"/>
                <a:gridCol w="4495800"/>
              </a:tblGrid>
              <a:tr h="370840">
                <a:tc>
                  <a:txBody>
                    <a:bodyPr/>
                    <a:lstStyle/>
                    <a:p>
                      <a:r>
                        <a:rPr lang="en-US" baseline="0" dirty="0" smtClean="0">
                          <a:solidFill>
                            <a:schemeClr val="tx1"/>
                          </a:solidFill>
                          <a:latin typeface="Arial" pitchFamily="34" charset="0"/>
                        </a:rPr>
                        <a:t>Field Name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Description</a:t>
                      </a:r>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DrainageID</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Drainage Identifier</a:t>
                      </a:r>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UnitID</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Boundary Unit Unique Identifier</a:t>
                      </a:r>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UnitName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Boundary Unit Name (For VPUs)</a:t>
                      </a:r>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UnitType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Boundary Unit Type (“VPU” or “RPU”)</a:t>
                      </a:r>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AreaSqKm</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Area of the Unit</a:t>
                      </a:r>
                      <a:endParaRPr lang="en-US" baseline="0" dirty="0">
                        <a:solidFill>
                          <a:schemeClr val="tx1"/>
                        </a:solidFill>
                        <a:latin typeface="Arial" pitchFamily="34" charset="0"/>
                      </a:endParaRPr>
                    </a:p>
                  </a:txBody>
                  <a:tcPr>
                    <a:solidFill>
                      <a:schemeClr val="accent1">
                        <a:lumMod val="60000"/>
                        <a:lumOff val="40000"/>
                      </a:schemeClr>
                    </a:solidFill>
                  </a:tcPr>
                </a:tc>
              </a:tr>
            </a:tbl>
          </a:graphicData>
        </a:graphic>
      </p:graphicFrame>
      <p:sp>
        <p:nvSpPr>
          <p:cNvPr id="8"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
        <p:nvSpPr>
          <p:cNvPr id="9"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Global</a:t>
            </a:r>
            <a:r>
              <a:rPr lang="en-US" sz="2700" noProof="0" dirty="0" smtClean="0">
                <a:solidFill>
                  <a:schemeClr val="bg1"/>
                </a:solidFill>
                <a:latin typeface="Arial" panose="020B0604020202020204" pitchFamily="34" charset="0"/>
                <a:cs typeface="Arial" panose="020B0604020202020204" pitchFamily="34" charset="0"/>
              </a:rPr>
              <a:t>Data</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BoundaryUnit</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13</a:t>
            </a:fld>
            <a:endParaRPr lang="en-US">
              <a:solidFill>
                <a:prstClr val="white"/>
              </a:solidFill>
              <a:cs typeface="Arial" charset="0"/>
            </a:endParaRPr>
          </a:p>
        </p:txBody>
      </p:sp>
      <p:graphicFrame>
        <p:nvGraphicFramePr>
          <p:cNvPr id="4" name="Table 3"/>
          <p:cNvGraphicFramePr>
            <a:graphicFrameLocks noGrp="1"/>
          </p:cNvGraphicFramePr>
          <p:nvPr/>
        </p:nvGraphicFramePr>
        <p:xfrm>
          <a:off x="762000" y="1600200"/>
          <a:ext cx="7696201" cy="2225040"/>
        </p:xfrm>
        <a:graphic>
          <a:graphicData uri="http://schemas.openxmlformats.org/drawingml/2006/table">
            <a:tbl>
              <a:tblPr firstRow="1" bandRow="1">
                <a:tableStyleId>{21E4AEA4-8DFA-4A89-87EB-49C32662AFE0}</a:tableStyleId>
              </a:tblPr>
              <a:tblGrid>
                <a:gridCol w="1556535"/>
                <a:gridCol w="2872933"/>
                <a:gridCol w="3266733"/>
              </a:tblGrid>
              <a:tr h="370840">
                <a:tc>
                  <a:txBody>
                    <a:bodyPr/>
                    <a:lstStyle/>
                    <a:p>
                      <a:r>
                        <a:rPr lang="en-US" baseline="0" dirty="0" smtClean="0">
                          <a:solidFill>
                            <a:schemeClr val="tx1"/>
                          </a:solidFill>
                          <a:latin typeface="Arial" pitchFamily="34" charset="0"/>
                        </a:rPr>
                        <a:t>Field Name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Value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Directory Structure</a:t>
                      </a:r>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DrainageID</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MA</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a:t>
                      </a:r>
                      <a:r>
                        <a:rPr lang="en-US" baseline="0" dirty="0" err="1" smtClean="0">
                          <a:solidFill>
                            <a:schemeClr val="tx1"/>
                          </a:solidFill>
                          <a:latin typeface="Arial" pitchFamily="34" charset="0"/>
                        </a:rPr>
                        <a:t>NHDPlus</a:t>
                      </a:r>
                      <a:r>
                        <a:rPr lang="en-US" b="1" baseline="0" dirty="0" err="1" smtClean="0">
                          <a:solidFill>
                            <a:schemeClr val="tx1"/>
                          </a:solidFill>
                          <a:latin typeface="Arial" pitchFamily="34" charset="0"/>
                        </a:rPr>
                        <a:t>MA</a:t>
                      </a:r>
                      <a:endParaRPr lang="en-US" b="1"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UnitID</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02</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     \NHDPlus</a:t>
                      </a:r>
                      <a:r>
                        <a:rPr lang="en-US" b="1" baseline="0" dirty="0" smtClean="0">
                          <a:solidFill>
                            <a:schemeClr val="tx1"/>
                          </a:solidFill>
                          <a:latin typeface="Arial" pitchFamily="34" charset="0"/>
                        </a:rPr>
                        <a:t>02</a:t>
                      </a:r>
                      <a:endParaRPr lang="en-US" b="1"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UnitName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Mid-Atlantic</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UnitType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 VPU</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AreaSqKm</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277754.2695</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endParaRPr lang="en-US" baseline="0" dirty="0">
                        <a:solidFill>
                          <a:schemeClr val="tx1"/>
                        </a:solidFill>
                        <a:latin typeface="Arial" pitchFamily="34" charset="0"/>
                      </a:endParaRPr>
                    </a:p>
                  </a:txBody>
                  <a:tcPr>
                    <a:solidFill>
                      <a:schemeClr val="accent1">
                        <a:lumMod val="60000"/>
                        <a:lumOff val="40000"/>
                      </a:schemeClr>
                    </a:solidFill>
                  </a:tcPr>
                </a:tc>
              </a:tr>
            </a:tbl>
          </a:graphicData>
        </a:graphic>
      </p:graphicFrame>
      <p:sp>
        <p:nvSpPr>
          <p:cNvPr id="5" name="TextBox 4"/>
          <p:cNvSpPr txBox="1"/>
          <p:nvPr/>
        </p:nvSpPr>
        <p:spPr>
          <a:xfrm>
            <a:off x="0" y="1076980"/>
            <a:ext cx="9144000" cy="523220"/>
          </a:xfrm>
          <a:prstGeom prst="rect">
            <a:avLst/>
          </a:prstGeom>
          <a:noFill/>
        </p:spPr>
        <p:txBody>
          <a:bodyPr wrap="square" rtlCol="0">
            <a:spAutoFit/>
          </a:bodyPr>
          <a:lstStyle/>
          <a:p>
            <a:pPr algn="ctr"/>
            <a:r>
              <a:rPr lang="en-US" sz="2800" dirty="0" smtClean="0"/>
              <a:t>Relationship to the NHDPlus directory structure</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092550643"/>
              </p:ext>
            </p:extLst>
          </p:nvPr>
        </p:nvGraphicFramePr>
        <p:xfrm>
          <a:off x="762000" y="3962400"/>
          <a:ext cx="7696201" cy="2225040"/>
        </p:xfrm>
        <a:graphic>
          <a:graphicData uri="http://schemas.openxmlformats.org/drawingml/2006/table">
            <a:tbl>
              <a:tblPr firstRow="1" bandRow="1">
                <a:tableStyleId>{21E4AEA4-8DFA-4A89-87EB-49C32662AFE0}</a:tableStyleId>
              </a:tblPr>
              <a:tblGrid>
                <a:gridCol w="1556535"/>
                <a:gridCol w="2872933"/>
                <a:gridCol w="3266733"/>
              </a:tblGrid>
              <a:tr h="370840">
                <a:tc>
                  <a:txBody>
                    <a:bodyPr/>
                    <a:lstStyle/>
                    <a:p>
                      <a:r>
                        <a:rPr lang="en-US" baseline="0" dirty="0" smtClean="0">
                          <a:solidFill>
                            <a:schemeClr val="tx1"/>
                          </a:solidFill>
                          <a:latin typeface="Arial" pitchFamily="34" charset="0"/>
                        </a:rPr>
                        <a:t>Field Name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Value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Directory Structure</a:t>
                      </a:r>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DrainageID</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MA</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a:t>
                      </a:r>
                      <a:r>
                        <a:rPr lang="en-US" baseline="0" dirty="0" err="1" smtClean="0">
                          <a:solidFill>
                            <a:schemeClr val="tx1"/>
                          </a:solidFill>
                          <a:latin typeface="Arial" pitchFamily="34" charset="0"/>
                        </a:rPr>
                        <a:t>NHDPlus</a:t>
                      </a:r>
                      <a:r>
                        <a:rPr lang="en-US" b="1" baseline="0" dirty="0" err="1" smtClean="0">
                          <a:solidFill>
                            <a:schemeClr val="tx1"/>
                          </a:solidFill>
                          <a:latin typeface="Arial" pitchFamily="34" charset="0"/>
                        </a:rPr>
                        <a:t>MA</a:t>
                      </a:r>
                      <a:endParaRPr lang="en-US" b="1"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UnitID</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02a</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     \NHDPlus</a:t>
                      </a:r>
                      <a:r>
                        <a:rPr lang="en-US" b="1" baseline="0" dirty="0" smtClean="0">
                          <a:solidFill>
                            <a:schemeClr val="tx1"/>
                          </a:solidFill>
                          <a:latin typeface="Arial" pitchFamily="34" charset="0"/>
                        </a:rPr>
                        <a:t>02</a:t>
                      </a:r>
                      <a:endParaRPr lang="en-US" b="1"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UnitName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endParaRPr lang="en-US"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UnitType</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 RPU</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          \NHDPlusFdrFac</a:t>
                      </a:r>
                      <a:r>
                        <a:rPr lang="en-US" b="1" i="0" baseline="0" dirty="0" smtClean="0">
                          <a:solidFill>
                            <a:schemeClr val="tx1"/>
                          </a:solidFill>
                          <a:latin typeface="Arial" pitchFamily="34" charset="0"/>
                        </a:rPr>
                        <a:t>02a</a:t>
                      </a:r>
                      <a:endParaRPr lang="en-US" b="1" i="0" baseline="0" dirty="0">
                        <a:solidFill>
                          <a:schemeClr val="tx1"/>
                        </a:solidFill>
                        <a:latin typeface="Arial" pitchFamily="34" charset="0"/>
                      </a:endParaRPr>
                    </a:p>
                  </a:txBody>
                  <a:tcPr>
                    <a:solidFill>
                      <a:schemeClr val="accent1">
                        <a:lumMod val="60000"/>
                        <a:lumOff val="40000"/>
                      </a:schemeClr>
                    </a:solidFill>
                  </a:tcPr>
                </a:tc>
              </a:tr>
              <a:tr h="370840">
                <a:tc>
                  <a:txBody>
                    <a:bodyPr/>
                    <a:lstStyle/>
                    <a:p>
                      <a:r>
                        <a:rPr lang="en-US" baseline="0" dirty="0" err="1" smtClean="0">
                          <a:solidFill>
                            <a:schemeClr val="tx1"/>
                          </a:solidFill>
                          <a:latin typeface="Arial" pitchFamily="34" charset="0"/>
                        </a:rPr>
                        <a:t>AreaSqKm</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r>
                        <a:rPr lang="en-US" baseline="0" dirty="0" smtClean="0">
                          <a:solidFill>
                            <a:schemeClr val="tx1"/>
                          </a:solidFill>
                          <a:latin typeface="Arial" pitchFamily="34" charset="0"/>
                        </a:rPr>
                        <a:t>172495.4481</a:t>
                      </a:r>
                      <a:endParaRPr lang="en-US" baseline="0" dirty="0">
                        <a:solidFill>
                          <a:schemeClr val="tx1"/>
                        </a:solidFill>
                        <a:latin typeface="Arial" pitchFamily="34" charset="0"/>
                      </a:endParaRPr>
                    </a:p>
                  </a:txBody>
                  <a:tcPr>
                    <a:solidFill>
                      <a:schemeClr val="accent1">
                        <a:lumMod val="60000"/>
                        <a:lumOff val="40000"/>
                      </a:schemeClr>
                    </a:solidFill>
                  </a:tcPr>
                </a:tc>
                <a:tc>
                  <a:txBody>
                    <a:bodyPr/>
                    <a:lstStyle/>
                    <a:p>
                      <a:endParaRPr lang="en-US" baseline="0" dirty="0">
                        <a:solidFill>
                          <a:schemeClr val="tx1"/>
                        </a:solidFill>
                        <a:latin typeface="Arial" pitchFamily="34" charset="0"/>
                      </a:endParaRPr>
                    </a:p>
                  </a:txBody>
                  <a:tcPr>
                    <a:solidFill>
                      <a:schemeClr val="accent1">
                        <a:lumMod val="60000"/>
                        <a:lumOff val="40000"/>
                      </a:schemeClr>
                    </a:solidFill>
                  </a:tcPr>
                </a:tc>
              </a:tr>
            </a:tbl>
          </a:graphicData>
        </a:graphic>
      </p:graphicFrame>
      <p:sp>
        <p:nvSpPr>
          <p:cNvPr id="8"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
        <p:nvSpPr>
          <p:cNvPr id="9"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Global</a:t>
            </a:r>
            <a:r>
              <a:rPr lang="en-US" sz="2700" noProof="0" dirty="0" smtClean="0">
                <a:solidFill>
                  <a:schemeClr val="bg1"/>
                </a:solidFill>
                <a:latin typeface="Arial" panose="020B0604020202020204" pitchFamily="34" charset="0"/>
                <a:cs typeface="Arial" panose="020B0604020202020204" pitchFamily="34" charset="0"/>
              </a:rPr>
              <a:t>Data</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tx1"/>
                </a:solidFill>
              </a:rPr>
              <a:t>BoundaryUnit</a:t>
            </a:r>
            <a:r>
              <a:rPr lang="en-US" sz="3600" dirty="0" smtClean="0">
                <a:solidFill>
                  <a:schemeClr val="tx1"/>
                </a:solidFill>
              </a:rPr>
              <a:t/>
            </a:r>
            <a:br>
              <a:rPr lang="en-US" sz="3600" dirty="0" smtClean="0">
                <a:solidFill>
                  <a:schemeClr val="tx1"/>
                </a:solidFill>
              </a:rPr>
            </a:br>
            <a:r>
              <a:rPr lang="en-US" sz="3600" dirty="0" err="1" smtClean="0">
                <a:solidFill>
                  <a:schemeClr val="tx1"/>
                </a:solidFill>
              </a:rPr>
              <a:t>DrainageID</a:t>
            </a:r>
            <a:r>
              <a:rPr lang="en-US" sz="3600" dirty="0" smtClean="0">
                <a:solidFill>
                  <a:schemeClr val="tx1"/>
                </a:solidFill>
              </a:rPr>
              <a:t>, </a:t>
            </a:r>
            <a:r>
              <a:rPr lang="en-US" sz="3600" dirty="0" err="1" smtClean="0">
                <a:solidFill>
                  <a:schemeClr val="tx1"/>
                </a:solidFill>
              </a:rPr>
              <a:t>UnitName</a:t>
            </a:r>
            <a:r>
              <a:rPr lang="en-US" sz="3600" dirty="0" smtClean="0">
                <a:solidFill>
                  <a:schemeClr val="tx1"/>
                </a:solidFill>
              </a:rPr>
              <a:t>, </a:t>
            </a:r>
            <a:r>
              <a:rPr lang="en-US" sz="3600" dirty="0" err="1" smtClean="0">
                <a:solidFill>
                  <a:schemeClr val="tx1"/>
                </a:solidFill>
              </a:rPr>
              <a:t>UnitType</a:t>
            </a:r>
            <a:r>
              <a:rPr lang="en-US" sz="3600" dirty="0" smtClean="0">
                <a:solidFill>
                  <a:schemeClr val="tx1"/>
                </a:solidFill>
              </a:rPr>
              <a:t>=VPU</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14</a:t>
            </a:fld>
            <a:endParaRPr lang="en-US">
              <a:solidFill>
                <a:prstClr val="white"/>
              </a:solidFill>
              <a:cs typeface="Arial" charset="0"/>
            </a:endParaRPr>
          </a:p>
        </p:txBody>
      </p:sp>
      <p:pic>
        <p:nvPicPr>
          <p:cNvPr id="3" name="Picture 2" descr="globaldata_VPUs.jpg"/>
          <p:cNvPicPr>
            <a:picLocks noChangeAspect="1"/>
          </p:cNvPicPr>
          <p:nvPr/>
        </p:nvPicPr>
        <p:blipFill>
          <a:blip r:embed="rId3" cstate="print"/>
          <a:stretch>
            <a:fillRect/>
          </a:stretch>
        </p:blipFill>
        <p:spPr>
          <a:xfrm>
            <a:off x="0" y="1774077"/>
            <a:ext cx="9144000" cy="5083923"/>
          </a:xfrm>
          <a:prstGeom prst="rect">
            <a:avLst/>
          </a:prstGeom>
        </p:spPr>
      </p:pic>
      <p:sp>
        <p:nvSpPr>
          <p:cNvPr id="5"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
        <p:nvSpPr>
          <p:cNvPr id="6"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latin typeface="Arial" panose="020B0604020202020204" pitchFamily="34" charset="0"/>
                <a:cs typeface="Arial" panose="020B0604020202020204" pitchFamily="34" charset="0"/>
              </a:rPr>
              <a:t>Global</a:t>
            </a:r>
            <a:r>
              <a:rPr lang="en-US" sz="2700" noProof="0" dirty="0" smtClean="0">
                <a:latin typeface="Arial" panose="020B0604020202020204" pitchFamily="34" charset="0"/>
                <a:cs typeface="Arial" panose="020B0604020202020204" pitchFamily="34" charset="0"/>
              </a:rPr>
              <a:t>Data</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tx1"/>
                </a:solidFill>
              </a:rPr>
              <a:t>BoundaryUnit</a:t>
            </a:r>
            <a:r>
              <a:rPr lang="en-US" dirty="0" smtClean="0">
                <a:solidFill>
                  <a:schemeClr val="tx1"/>
                </a:solidFill>
              </a:rPr>
              <a:t/>
            </a:r>
            <a:br>
              <a:rPr lang="en-US" dirty="0" smtClean="0">
                <a:solidFill>
                  <a:schemeClr val="tx1"/>
                </a:solidFill>
              </a:rPr>
            </a:br>
            <a:r>
              <a:rPr lang="en-US" sz="3600" dirty="0" err="1" smtClean="0">
                <a:solidFill>
                  <a:schemeClr val="tx1"/>
                </a:solidFill>
              </a:rPr>
              <a:t>UnitID</a:t>
            </a:r>
            <a:r>
              <a:rPr lang="en-US" sz="3600" dirty="0" smtClean="0">
                <a:solidFill>
                  <a:schemeClr val="tx1"/>
                </a:solidFill>
              </a:rPr>
              <a:t>, </a:t>
            </a:r>
            <a:r>
              <a:rPr lang="en-US" sz="3600" dirty="0" err="1" smtClean="0">
                <a:solidFill>
                  <a:schemeClr val="tx1"/>
                </a:solidFill>
              </a:rPr>
              <a:t>UnitType</a:t>
            </a:r>
            <a:r>
              <a:rPr lang="en-US" sz="3600" dirty="0" smtClean="0">
                <a:solidFill>
                  <a:schemeClr val="tx1"/>
                </a:solidFill>
              </a:rPr>
              <a:t>=VPU, RPU</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15</a:t>
            </a:fld>
            <a:endParaRPr lang="en-US">
              <a:solidFill>
                <a:prstClr val="white"/>
              </a:solidFill>
              <a:cs typeface="Arial" charset="0"/>
            </a:endParaRPr>
          </a:p>
        </p:txBody>
      </p:sp>
      <p:pic>
        <p:nvPicPr>
          <p:cNvPr id="3" name="Picture 2" descr="globaldata_RPUs.jpg"/>
          <p:cNvPicPr>
            <a:picLocks noChangeAspect="1"/>
          </p:cNvPicPr>
          <p:nvPr/>
        </p:nvPicPr>
        <p:blipFill>
          <a:blip r:embed="rId3" cstate="print"/>
          <a:stretch>
            <a:fillRect/>
          </a:stretch>
        </p:blipFill>
        <p:spPr>
          <a:xfrm>
            <a:off x="0" y="1774077"/>
            <a:ext cx="9144000" cy="5083923"/>
          </a:xfrm>
          <a:prstGeom prst="rect">
            <a:avLst/>
          </a:prstGeom>
        </p:spPr>
      </p:pic>
      <p:sp>
        <p:nvSpPr>
          <p:cNvPr id="5"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
        <p:nvSpPr>
          <p:cNvPr id="6"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latin typeface="Arial" panose="020B0604020202020204" pitchFamily="34" charset="0"/>
                <a:cs typeface="Arial" panose="020B0604020202020204" pitchFamily="34" charset="0"/>
              </a:rPr>
              <a:t>Global</a:t>
            </a:r>
            <a:r>
              <a:rPr lang="en-US" sz="2700" noProof="0" dirty="0" smtClean="0">
                <a:latin typeface="Arial" panose="020B0604020202020204" pitchFamily="34" charset="0"/>
                <a:cs typeface="Arial" panose="020B0604020202020204" pitchFamily="34" charset="0"/>
              </a:rPr>
              <a:t>Data</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SuperCatchments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16</a:t>
            </a:fld>
            <a:endParaRPr lang="en-US">
              <a:solidFill>
                <a:prstClr val="white"/>
              </a:solidFill>
              <a:cs typeface="Arial" charset="0"/>
            </a:endParaRPr>
          </a:p>
        </p:txBody>
      </p:sp>
      <p:pic>
        <p:nvPicPr>
          <p:cNvPr id="3" name="Picture 2" descr="globaldata_sc2.jpg"/>
          <p:cNvPicPr>
            <a:picLocks noChangeAspect="1"/>
          </p:cNvPicPr>
          <p:nvPr/>
        </p:nvPicPr>
        <p:blipFill>
          <a:blip r:embed="rId3" cstate="print"/>
          <a:stretch>
            <a:fillRect/>
          </a:stretch>
        </p:blipFill>
        <p:spPr>
          <a:xfrm>
            <a:off x="0" y="1774077"/>
            <a:ext cx="9144000" cy="5083923"/>
          </a:xfrm>
          <a:prstGeom prst="rect">
            <a:avLst/>
          </a:prstGeom>
        </p:spPr>
      </p:pic>
      <p:sp>
        <p:nvSpPr>
          <p:cNvPr id="5"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
        <p:nvSpPr>
          <p:cNvPr id="6"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latin typeface="Arial" panose="020B0604020202020204" pitchFamily="34" charset="0"/>
                <a:cs typeface="Arial" panose="020B0604020202020204" pitchFamily="34" charset="0"/>
              </a:rPr>
              <a:t>Global</a:t>
            </a:r>
            <a:r>
              <a:rPr lang="en-US" sz="2700" noProof="0" dirty="0" smtClean="0">
                <a:latin typeface="Arial" panose="020B0604020202020204" pitchFamily="34" charset="0"/>
                <a:cs typeface="Arial" panose="020B0604020202020204" pitchFamily="34" charset="0"/>
              </a:rPr>
              <a:t>Data</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SuperCatchments</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17</a:t>
            </a:fld>
            <a:endParaRPr lang="en-US">
              <a:solidFill>
                <a:prstClr val="white"/>
              </a:solidFill>
              <a:cs typeface="Arial" charset="0"/>
            </a:endParaRPr>
          </a:p>
        </p:txBody>
      </p:sp>
      <p:pic>
        <p:nvPicPr>
          <p:cNvPr id="3" name="Picture 2" descr="globaldata_sc3.jpg"/>
          <p:cNvPicPr>
            <a:picLocks noChangeAspect="1"/>
          </p:cNvPicPr>
          <p:nvPr/>
        </p:nvPicPr>
        <p:blipFill>
          <a:blip r:embed="rId3" cstate="print"/>
          <a:stretch>
            <a:fillRect/>
          </a:stretch>
        </p:blipFill>
        <p:spPr>
          <a:xfrm>
            <a:off x="0" y="1774077"/>
            <a:ext cx="9144000" cy="5083923"/>
          </a:xfrm>
          <a:prstGeom prst="rect">
            <a:avLst/>
          </a:prstGeom>
        </p:spPr>
      </p:pic>
      <p:sp>
        <p:nvSpPr>
          <p:cNvPr id="4" name="TextBox 3"/>
          <p:cNvSpPr txBox="1"/>
          <p:nvPr/>
        </p:nvSpPr>
        <p:spPr>
          <a:xfrm>
            <a:off x="6705600" y="2514600"/>
            <a:ext cx="1907317" cy="369332"/>
          </a:xfrm>
          <a:prstGeom prst="rect">
            <a:avLst/>
          </a:prstGeom>
          <a:noFill/>
        </p:spPr>
        <p:txBody>
          <a:bodyPr wrap="none" rtlCol="0">
            <a:spAutoFit/>
          </a:bodyPr>
          <a:lstStyle/>
          <a:p>
            <a:r>
              <a:rPr lang="en-US" b="1" dirty="0" smtClean="0">
                <a:solidFill>
                  <a:schemeClr val="bg1"/>
                </a:solidFill>
              </a:rPr>
              <a:t>St. Mary’s River</a:t>
            </a:r>
            <a:endParaRPr lang="en-US" b="1" dirty="0">
              <a:solidFill>
                <a:schemeClr val="bg1"/>
              </a:solidFill>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
        <p:nvSpPr>
          <p:cNvPr id="7"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latin typeface="Arial" panose="020B0604020202020204" pitchFamily="34" charset="0"/>
                <a:cs typeface="Arial" panose="020B0604020202020204" pitchFamily="34" charset="0"/>
              </a:rPr>
              <a:t>Global</a:t>
            </a:r>
            <a:r>
              <a:rPr lang="en-US" sz="2700" noProof="0" dirty="0" smtClean="0">
                <a:latin typeface="Arial" panose="020B0604020202020204" pitchFamily="34" charset="0"/>
                <a:cs typeface="Arial" panose="020B0604020202020204" pitchFamily="34" charset="0"/>
              </a:rPr>
              <a:t>Data</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SuperCatchments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18</a:t>
            </a:fld>
            <a:endParaRPr lang="en-US">
              <a:solidFill>
                <a:prstClr val="white"/>
              </a:solidFill>
              <a:cs typeface="Arial" charset="0"/>
            </a:endParaRPr>
          </a:p>
        </p:txBody>
      </p:sp>
      <p:pic>
        <p:nvPicPr>
          <p:cNvPr id="3" name="Picture 2" descr="globaldata_sc4.jpg"/>
          <p:cNvPicPr>
            <a:picLocks noChangeAspect="1"/>
          </p:cNvPicPr>
          <p:nvPr/>
        </p:nvPicPr>
        <p:blipFill>
          <a:blip r:embed="rId3" cstate="print"/>
          <a:stretch>
            <a:fillRect/>
          </a:stretch>
        </p:blipFill>
        <p:spPr>
          <a:xfrm>
            <a:off x="0" y="1774077"/>
            <a:ext cx="9144000" cy="5083923"/>
          </a:xfrm>
          <a:prstGeom prst="rect">
            <a:avLst/>
          </a:prstGeom>
        </p:spPr>
      </p:pic>
      <p:sp>
        <p:nvSpPr>
          <p:cNvPr id="5" name="TextBox 4"/>
          <p:cNvSpPr txBox="1"/>
          <p:nvPr/>
        </p:nvSpPr>
        <p:spPr>
          <a:xfrm>
            <a:off x="6705600" y="2514600"/>
            <a:ext cx="2339102" cy="646331"/>
          </a:xfrm>
          <a:prstGeom prst="rect">
            <a:avLst/>
          </a:prstGeom>
          <a:noFill/>
        </p:spPr>
        <p:txBody>
          <a:bodyPr wrap="none" rtlCol="0">
            <a:spAutoFit/>
          </a:bodyPr>
          <a:lstStyle/>
          <a:p>
            <a:r>
              <a:rPr lang="en-US" b="1" dirty="0" smtClean="0">
                <a:solidFill>
                  <a:schemeClr val="bg1"/>
                </a:solidFill>
              </a:rPr>
              <a:t>Detroit and St. Clair</a:t>
            </a:r>
          </a:p>
          <a:p>
            <a:r>
              <a:rPr lang="en-US" b="1" dirty="0" smtClean="0">
                <a:solidFill>
                  <a:schemeClr val="bg1"/>
                </a:solidFill>
              </a:rPr>
              <a:t>Rivers</a:t>
            </a:r>
            <a:endParaRPr lang="en-US" b="1" dirty="0">
              <a:solidFill>
                <a:schemeClr val="bg1"/>
              </a:solidFill>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
        <p:nvSpPr>
          <p:cNvPr id="8"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latin typeface="Arial" panose="020B0604020202020204" pitchFamily="34" charset="0"/>
                <a:cs typeface="Arial" panose="020B0604020202020204" pitchFamily="34" charset="0"/>
              </a:rPr>
              <a:t>Global</a:t>
            </a:r>
            <a:r>
              <a:rPr lang="en-US" sz="2700" noProof="0" dirty="0" smtClean="0">
                <a:latin typeface="Arial" panose="020B0604020202020204" pitchFamily="34" charset="0"/>
                <a:cs typeface="Arial" panose="020B0604020202020204" pitchFamily="34" charset="0"/>
              </a:rPr>
              <a:t>Data</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solidFill>
                  <a:schemeClr val="tx1"/>
                </a:solidFill>
              </a:rPr>
              <a:t>Objectives</a:t>
            </a:r>
            <a:endParaRPr lang="en-US" dirty="0">
              <a:solidFill>
                <a:schemeClr val="tx1"/>
              </a:solidFill>
            </a:endParaRPr>
          </a:p>
        </p:txBody>
      </p:sp>
      <p:sp>
        <p:nvSpPr>
          <p:cNvPr id="2" name="Content Placeholder 1"/>
          <p:cNvSpPr>
            <a:spLocks noGrp="1"/>
          </p:cNvSpPr>
          <p:nvPr>
            <p:ph idx="1"/>
          </p:nvPr>
        </p:nvSpPr>
        <p:spPr/>
        <p:txBody>
          <a:bodyPr/>
          <a:lstStyle/>
          <a:p>
            <a:pPr>
              <a:buClr>
                <a:schemeClr val="accent4">
                  <a:lumMod val="60000"/>
                  <a:lumOff val="40000"/>
                </a:schemeClr>
              </a:buClr>
            </a:pPr>
            <a:r>
              <a:rPr lang="en-US" dirty="0">
                <a:latin typeface="Arial" panose="020B0604020202020204" pitchFamily="34" charset="0"/>
                <a:cs typeface="Arial" panose="020B0604020202020204" pitchFamily="34" charset="0"/>
              </a:rPr>
              <a:t>Learn what the </a:t>
            </a:r>
            <a:r>
              <a:rPr lang="en-US" dirty="0" err="1">
                <a:latin typeface="Arial" panose="020B0604020202020204" pitchFamily="34" charset="0"/>
                <a:cs typeface="Arial" panose="020B0604020202020204" pitchFamily="34" charset="0"/>
              </a:rPr>
              <a:t>NHDPlusNationalData</a:t>
            </a:r>
            <a:r>
              <a:rPr lang="en-US" dirty="0">
                <a:latin typeface="Arial" panose="020B0604020202020204" pitchFamily="34" charset="0"/>
                <a:cs typeface="Arial" panose="020B0604020202020204" pitchFamily="34" charset="0"/>
              </a:rPr>
              <a:t> contains and how it can help in your work</a:t>
            </a:r>
          </a:p>
          <a:p>
            <a:pPr>
              <a:buClr>
                <a:schemeClr val="accent4">
                  <a:lumMod val="60000"/>
                  <a:lumOff val="40000"/>
                </a:schemeClr>
              </a:buClr>
            </a:pPr>
            <a:r>
              <a:rPr lang="en-US" dirty="0">
                <a:latin typeface="Arial" panose="020B0604020202020204" pitchFamily="34" charset="0"/>
                <a:cs typeface="Arial" panose="020B0604020202020204" pitchFamily="34" charset="0"/>
              </a:rPr>
              <a:t>Learn what the </a:t>
            </a:r>
            <a:r>
              <a:rPr lang="en-US" dirty="0" err="1">
                <a:latin typeface="Arial" panose="020B0604020202020204" pitchFamily="34" charset="0"/>
                <a:cs typeface="Arial" panose="020B0604020202020204" pitchFamily="34" charset="0"/>
              </a:rPr>
              <a:t>NHDPlusGlobalData</a:t>
            </a:r>
            <a:r>
              <a:rPr lang="en-US" dirty="0">
                <a:latin typeface="Arial" panose="020B0604020202020204" pitchFamily="34" charset="0"/>
                <a:cs typeface="Arial" panose="020B0604020202020204" pitchFamily="34" charset="0"/>
              </a:rPr>
              <a:t> contains and how it can help in your work</a:t>
            </a:r>
          </a:p>
          <a:p>
            <a:pPr marL="109728" indent="0">
              <a:buNone/>
            </a:pPr>
            <a:endParaRPr lang="en-US" dirty="0"/>
          </a:p>
        </p:txBody>
      </p:sp>
      <p:sp>
        <p:nvSpPr>
          <p:cNvPr id="5" name="Slide Number Placeholder 4"/>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1</a:t>
            </a:fld>
            <a:endParaRPr lang="en-US">
              <a:solidFill>
                <a:prstClr val="white"/>
              </a:solidFill>
            </a:endParaRPr>
          </a:p>
        </p:txBody>
      </p:sp>
      <p:sp>
        <p:nvSpPr>
          <p:cNvPr id="4"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Introduction</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
        <p:nvSpPr>
          <p:cNvPr id="7" name="TextBox 6"/>
          <p:cNvSpPr txBox="1"/>
          <p:nvPr/>
        </p:nvSpPr>
        <p:spPr>
          <a:xfrm>
            <a:off x="1752600" y="3048000"/>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SuperCatchments</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19</a:t>
            </a:fld>
            <a:endParaRPr lang="en-US">
              <a:solidFill>
                <a:prstClr val="white"/>
              </a:solidFill>
              <a:cs typeface="Arial" charset="0"/>
            </a:endParaRPr>
          </a:p>
        </p:txBody>
      </p:sp>
      <p:pic>
        <p:nvPicPr>
          <p:cNvPr id="3" name="Picture 2" descr="globaldata_sc5.jpg"/>
          <p:cNvPicPr>
            <a:picLocks noChangeAspect="1"/>
          </p:cNvPicPr>
          <p:nvPr/>
        </p:nvPicPr>
        <p:blipFill>
          <a:blip r:embed="rId3" cstate="print"/>
          <a:stretch>
            <a:fillRect/>
          </a:stretch>
        </p:blipFill>
        <p:spPr>
          <a:xfrm>
            <a:off x="0" y="1774077"/>
            <a:ext cx="9144000" cy="5083923"/>
          </a:xfrm>
          <a:prstGeom prst="rect">
            <a:avLst/>
          </a:prstGeom>
        </p:spPr>
      </p:pic>
      <p:sp>
        <p:nvSpPr>
          <p:cNvPr id="4" name="TextBox 3"/>
          <p:cNvSpPr txBox="1"/>
          <p:nvPr/>
        </p:nvSpPr>
        <p:spPr>
          <a:xfrm>
            <a:off x="6705600" y="2514600"/>
            <a:ext cx="1672253" cy="369332"/>
          </a:xfrm>
          <a:prstGeom prst="rect">
            <a:avLst/>
          </a:prstGeom>
          <a:noFill/>
        </p:spPr>
        <p:txBody>
          <a:bodyPr wrap="none" rtlCol="0">
            <a:spAutoFit/>
          </a:bodyPr>
          <a:lstStyle/>
          <a:p>
            <a:r>
              <a:rPr lang="en-US" b="1" dirty="0" smtClean="0">
                <a:solidFill>
                  <a:schemeClr val="bg1"/>
                </a:solidFill>
              </a:rPr>
              <a:t>Niagara River</a:t>
            </a:r>
            <a:endParaRPr lang="en-US" b="1" dirty="0">
              <a:solidFill>
                <a:schemeClr val="bg1"/>
              </a:solidFill>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a:ln>
                <a:noFill/>
              </a:ln>
              <a:solidFill>
                <a:schemeClr val="tx1"/>
              </a:solidFill>
              <a:effectLst/>
              <a:uLnTx/>
              <a:uFillTx/>
              <a:latin typeface="Arial" pitchFamily="34" charset="0"/>
              <a:ea typeface="+mn-ea"/>
              <a:cs typeface="Arial" charset="0"/>
            </a:endParaRPr>
          </a:p>
        </p:txBody>
      </p:sp>
      <p:sp>
        <p:nvSpPr>
          <p:cNvPr id="7"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latin typeface="Arial" panose="020B0604020202020204" pitchFamily="34" charset="0"/>
                <a:cs typeface="Arial" panose="020B0604020202020204" pitchFamily="34" charset="0"/>
              </a:rPr>
              <a:t>Global</a:t>
            </a:r>
            <a:r>
              <a:rPr lang="en-US" sz="2700" noProof="0" dirty="0" smtClean="0">
                <a:latin typeface="Arial" panose="020B0604020202020204" pitchFamily="34" charset="0"/>
                <a:cs typeface="Arial" panose="020B0604020202020204" pitchFamily="34" charset="0"/>
              </a:rPr>
              <a:t>Data</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SuperCatchments</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cs typeface="Arial" charset="0"/>
              </a:rPr>
              <a:pPr fontAlgn="base">
                <a:spcBef>
                  <a:spcPct val="0"/>
                </a:spcBef>
                <a:spcAft>
                  <a:spcPct val="0"/>
                </a:spcAft>
                <a:defRPr/>
              </a:pPr>
              <a:t>20</a:t>
            </a:fld>
            <a:endParaRPr lang="en-US" dirty="0">
              <a:cs typeface="Arial" charset="0"/>
            </a:endParaRPr>
          </a:p>
        </p:txBody>
      </p:sp>
      <p:pic>
        <p:nvPicPr>
          <p:cNvPr id="3" name="Picture 2" descr="globaldata_sc6.jpg"/>
          <p:cNvPicPr>
            <a:picLocks noChangeAspect="1"/>
          </p:cNvPicPr>
          <p:nvPr/>
        </p:nvPicPr>
        <p:blipFill>
          <a:blip r:embed="rId3" cstate="print"/>
          <a:stretch>
            <a:fillRect/>
          </a:stretch>
        </p:blipFill>
        <p:spPr>
          <a:xfrm>
            <a:off x="0" y="1774077"/>
            <a:ext cx="9144000" cy="5083923"/>
          </a:xfrm>
          <a:prstGeom prst="rect">
            <a:avLst/>
          </a:prstGeom>
        </p:spPr>
      </p:pic>
      <p:sp>
        <p:nvSpPr>
          <p:cNvPr id="4" name="TextBox 3"/>
          <p:cNvSpPr txBox="1"/>
          <p:nvPr/>
        </p:nvSpPr>
        <p:spPr>
          <a:xfrm>
            <a:off x="6705600" y="2514600"/>
            <a:ext cx="2249334" cy="369332"/>
          </a:xfrm>
          <a:prstGeom prst="rect">
            <a:avLst/>
          </a:prstGeom>
          <a:noFill/>
        </p:spPr>
        <p:txBody>
          <a:bodyPr wrap="none" rtlCol="0">
            <a:spAutoFit/>
          </a:bodyPr>
          <a:lstStyle/>
          <a:p>
            <a:r>
              <a:rPr lang="en-US" b="1" dirty="0" smtClean="0">
                <a:solidFill>
                  <a:schemeClr val="bg1"/>
                </a:solidFill>
              </a:rPr>
              <a:t>St. Lawrence River</a:t>
            </a:r>
            <a:endParaRPr lang="en-US" b="1" dirty="0">
              <a:solidFill>
                <a:schemeClr val="bg1"/>
              </a:solidFill>
            </a:endParaRPr>
          </a:p>
        </p:txBody>
      </p:sp>
      <p:sp>
        <p:nvSpPr>
          <p:cNvPr id="6"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latin typeface="Arial" panose="020B0604020202020204" pitchFamily="34" charset="0"/>
                <a:cs typeface="Arial" panose="020B0604020202020204" pitchFamily="34" charset="0"/>
              </a:rPr>
              <a:t>Global</a:t>
            </a:r>
            <a:r>
              <a:rPr lang="en-US" sz="2700" noProof="0" dirty="0" smtClean="0">
                <a:latin typeface="Arial" panose="020B0604020202020204" pitchFamily="34" charset="0"/>
                <a:cs typeface="Arial" panose="020B0604020202020204" pitchFamily="34" charset="0"/>
              </a:rPr>
              <a:t>Data</a:t>
            </a:r>
            <a:endParaRPr kumimoji="0" lang="en-US" sz="27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effectLst/>
              </a:rPr>
              <a:t>Resources</a:t>
            </a:r>
            <a:endParaRPr lang="en-US" sz="3200" dirty="0">
              <a:effectLst/>
            </a:endParaRPr>
          </a:p>
        </p:txBody>
      </p:sp>
      <p:sp>
        <p:nvSpPr>
          <p:cNvPr id="3" name="Content Placeholder 2"/>
          <p:cNvSpPr>
            <a:spLocks noGrp="1"/>
          </p:cNvSpPr>
          <p:nvPr>
            <p:ph idx="1"/>
          </p:nvPr>
        </p:nvSpPr>
        <p:spPr/>
        <p:txBody>
          <a:bodyPr>
            <a:normAutofit fontScale="85000" lnSpcReduction="20000"/>
          </a:bodyPr>
          <a:lstStyle/>
          <a:p>
            <a:pPr marL="0" indent="0">
              <a:buClr>
                <a:schemeClr val="accent3">
                  <a:lumMod val="75000"/>
                </a:schemeClr>
              </a:buClr>
              <a:buNone/>
            </a:pPr>
            <a:r>
              <a:rPr lang="en-US" sz="2800" dirty="0">
                <a:latin typeface="Arial" panose="020B0604020202020204" pitchFamily="34" charset="0"/>
                <a:cs typeface="Arial" panose="020B0604020202020204" pitchFamily="34" charset="0"/>
              </a:rPr>
              <a:t>Additional information on NHDPlus is available from the NHDPlus website documentation page.  You are encouraged to read and reference the NHDPlusV21 User Guide and other NHDPlus documentation.</a:t>
            </a: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maintains a user email list and periodically sends emails regarding new tools, data, documentation, and events.  If you would like to be on the user list, send an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also provides technical support to users of the data and tools.  If you have a technical support question, please send a detailed email </a:t>
            </a:r>
            <a:r>
              <a:rPr lang="en-US" sz="2800">
                <a:latin typeface="Arial" panose="020B0604020202020204" pitchFamily="34" charset="0"/>
                <a:cs typeface="Arial" panose="020B0604020202020204" pitchFamily="34" charset="0"/>
              </a:rPr>
              <a:t>to </a:t>
            </a:r>
            <a:r>
              <a:rPr lang="en-US" sz="2800" u="sng">
                <a:latin typeface="Arial" panose="020B0604020202020204" pitchFamily="34" charset="0"/>
                <a:cs typeface="Arial" panose="020B0604020202020204" pitchFamily="34" charset="0"/>
                <a:hlinkClick r:id="rId3"/>
              </a:rPr>
              <a:t>nhdplus-support@epa.gov</a:t>
            </a:r>
            <a:endParaRPr lang="en-US" sz="2800">
              <a:latin typeface="Arial" panose="020B0604020202020204" pitchFamily="34" charset="0"/>
              <a:cs typeface="Arial" panose="020B0604020202020204" pitchFamily="34" charset="0"/>
            </a:endParaRPr>
          </a:p>
          <a:p>
            <a:pPr marL="109728" indent="0">
              <a:buNone/>
            </a:pPr>
            <a:endParaRPr lang="en-US" dirty="0"/>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solidFill>
                  <a:prstClr val="white"/>
                </a:solidFill>
              </a:rPr>
              <a:pPr>
                <a:defRPr/>
              </a:pPr>
              <a:t>21</a:t>
            </a:fld>
            <a:endParaRPr lang="en-US">
              <a:solidFill>
                <a:prstClr val="white"/>
              </a:solidFill>
            </a:endParaRPr>
          </a:p>
        </p:txBody>
      </p:sp>
      <p:sp>
        <p:nvSpPr>
          <p:cNvPr id="7" name="Slide Number Placeholder 4"/>
          <p:cNvSpPr txBox="1">
            <a:spLocks/>
          </p:cNvSpPr>
          <p:nvPr/>
        </p:nvSpPr>
        <p:spPr>
          <a:xfrm>
            <a:off x="8647272" y="6407944"/>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a:ln>
                <a:noFill/>
              </a:ln>
              <a:solidFill>
                <a:schemeClr val="tx1"/>
              </a:solidFill>
              <a:effectLst/>
              <a:uLnTx/>
              <a:uFillTx/>
              <a:latin typeface="Arial" pitchFamily="34" charset="0"/>
              <a:ea typeface="+mn-ea"/>
              <a:cs typeface="Arial" charset="0"/>
            </a:endParaRPr>
          </a:p>
        </p:txBody>
      </p:sp>
      <p:sp>
        <p:nvSpPr>
          <p:cNvPr id="9" name="Subtitle 2"/>
          <p:cNvSpPr txBox="1">
            <a:spLocks/>
          </p:cNvSpPr>
          <p:nvPr/>
        </p:nvSpPr>
        <p:spPr>
          <a:xfrm>
            <a:off x="0" y="6324600"/>
            <a:ext cx="2209800" cy="533400"/>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smtClean="0">
                <a:solidFill>
                  <a:schemeClr val="bg1"/>
                </a:solidFill>
                <a:latin typeface="Arial" panose="020B0604020202020204" pitchFamily="34" charset="0"/>
                <a:cs typeface="Arial" panose="020B0604020202020204" pitchFamily="34" charset="0"/>
              </a:rPr>
              <a:t>Resources</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higanquarterlyreview.com/wp-content/uploads/2013/06/the-end-movie-postcard1.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6475" y="1838324"/>
            <a:ext cx="4505325" cy="296227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fld id="{878AE4B3-FE51-4F60-8523-600FF4E0E673}" type="slidenum">
              <a:rPr lang="en-US" smtClean="0">
                <a:latin typeface="Calibri" panose="020F0502020204030204" pitchFamily="34" charset="0"/>
              </a:rPr>
              <a:pPr/>
              <a:t>22</a:t>
            </a:fld>
            <a:endParaRPr lang="en-US">
              <a:latin typeface="Calibri" panose="020F0502020204030204" pitchFamily="34" charset="0"/>
            </a:endParaRPr>
          </a:p>
        </p:txBody>
      </p:sp>
    </p:spTree>
    <p:extLst>
      <p:ext uri="{BB962C8B-B14F-4D97-AF65-F5344CB8AC3E}">
        <p14:creationId xmlns:p14="http://schemas.microsoft.com/office/powerpoint/2010/main" val="3869594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4" name="Subtitle 3"/>
          <p:cNvSpPr>
            <a:spLocks noGrp="1"/>
          </p:cNvSpPr>
          <p:nvPr>
            <p:ph idx="1"/>
          </p:nvPr>
        </p:nvSpPr>
        <p:spPr/>
        <p:txBody>
          <a:bodyPr/>
          <a:lstStyle/>
          <a:p>
            <a:r>
              <a:rPr lang="en-US" smtClean="0"/>
              <a:t>Where to get the data</a:t>
            </a:r>
          </a:p>
          <a:p>
            <a:endParaRPr lang="en-US" smtClean="0"/>
          </a:p>
          <a:p>
            <a:r>
              <a:rPr lang="en-US" smtClean="0"/>
              <a:t>NHDPlusNationalData:</a:t>
            </a:r>
          </a:p>
          <a:p>
            <a:pPr lvl="1"/>
            <a:r>
              <a:rPr lang="en-US" smtClean="0"/>
              <a:t>USGS Streamflow Gages</a:t>
            </a:r>
          </a:p>
          <a:p>
            <a:pPr lvl="1"/>
            <a:r>
              <a:rPr lang="en-US" smtClean="0"/>
              <a:t>Watershed Boundary Dataset (WBD) Snapshot</a:t>
            </a:r>
          </a:p>
          <a:p>
            <a:pPr lvl="1"/>
            <a:r>
              <a:rPr lang="en-US" smtClean="0"/>
              <a:t>NationalCat Grid</a:t>
            </a:r>
          </a:p>
          <a:p>
            <a:endParaRPr lang="en-US" smtClean="0"/>
          </a:p>
          <a:p>
            <a:r>
              <a:rPr lang="en-US" smtClean="0"/>
              <a:t>NHDPlusGlobalData:</a:t>
            </a:r>
          </a:p>
          <a:p>
            <a:pPr lvl="1"/>
            <a:r>
              <a:rPr lang="en-US" smtClean="0"/>
              <a:t>BoundaryUnit</a:t>
            </a:r>
          </a:p>
          <a:p>
            <a:pPr lvl="1"/>
            <a:r>
              <a:rPr lang="en-US" smtClean="0"/>
              <a:t>Supercatchments</a:t>
            </a:r>
            <a:endParaRPr lang="en-US" dirty="0"/>
          </a:p>
        </p:txBody>
      </p:sp>
      <p:sp>
        <p:nvSpPr>
          <p:cNvPr id="5" name="Slide Number Placeholder 4"/>
          <p:cNvSpPr>
            <a:spLocks noGrp="1"/>
          </p:cNvSpPr>
          <p:nvPr>
            <p:ph type="sldNum" sz="quarter" idx="12"/>
          </p:nvPr>
        </p:nvSpPr>
        <p:spPr/>
        <p:txBody>
          <a:bodyPr/>
          <a:lstStyle/>
          <a:p>
            <a:fld id="{50467345-B212-4AC2-B193-99D06989F507}" type="slidenum">
              <a:rPr lang="en-US" smtClean="0"/>
              <a:pPr/>
              <a:t>2</a:t>
            </a:fld>
            <a:endParaRPr lang="en-US"/>
          </a:p>
        </p:txBody>
      </p:sp>
      <p:sp>
        <p:nvSpPr>
          <p:cNvPr id="7"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chemeClr val="bg1"/>
                </a:solidFill>
                <a:latin typeface="Arial" panose="020B0604020202020204" pitchFamily="34" charset="0"/>
                <a:cs typeface="Arial" panose="020B0604020202020204" pitchFamily="34" charset="0"/>
              </a:rPr>
              <a:t>Introduction</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8"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3</a:t>
            </a:fld>
            <a:endParaRPr lang="en-US">
              <a:solidFill>
                <a:prstClr val="white"/>
              </a:solidFill>
              <a:cs typeface="Arial" charset="0"/>
            </a:endParaRPr>
          </a:p>
        </p:txBody>
      </p:sp>
      <p:sp>
        <p:nvSpPr>
          <p:cNvPr id="2" name="Title 1"/>
          <p:cNvSpPr>
            <a:spLocks noGrp="1"/>
          </p:cNvSpPr>
          <p:nvPr>
            <p:ph type="title"/>
          </p:nvPr>
        </p:nvSpPr>
        <p:spPr>
          <a:xfrm>
            <a:off x="533400" y="0"/>
            <a:ext cx="7772400" cy="990600"/>
          </a:xfrm>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27510" y="0"/>
            <a:ext cx="9106026" cy="6858000"/>
          </a:xfrm>
          <a:prstGeom prst="rect">
            <a:avLst/>
          </a:prstGeom>
          <a:noFill/>
          <a:ln w="9525">
            <a:noFill/>
            <a:miter lim="800000"/>
            <a:headEnd/>
            <a:tailEnd/>
          </a:ln>
        </p:spPr>
      </p:pic>
      <p:cxnSp>
        <p:nvCxnSpPr>
          <p:cNvPr id="5" name="Straight Arrow Connector 4"/>
          <p:cNvCxnSpPr/>
          <p:nvPr/>
        </p:nvCxnSpPr>
        <p:spPr>
          <a:xfrm>
            <a:off x="2438400" y="2133600"/>
            <a:ext cx="1524000" cy="0"/>
          </a:xfrm>
          <a:prstGeom prst="straightConnector1">
            <a:avLst/>
          </a:prstGeom>
          <a:ln w="50800" cmpd="sng">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NHDPlusNationalData</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4</a:t>
            </a:fld>
            <a:endParaRPr lang="en-US">
              <a:solidFill>
                <a:prstClr val="white"/>
              </a:solidFill>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45799368"/>
              </p:ext>
            </p:extLst>
          </p:nvPr>
        </p:nvGraphicFramePr>
        <p:xfrm>
          <a:off x="533400" y="1524000"/>
          <a:ext cx="7924800" cy="411988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r>
                        <a:rPr lang="en-US" dirty="0" smtClean="0">
                          <a:latin typeface="Arial" pitchFamily="34" charset="0"/>
                        </a:rPr>
                        <a:t>Category</a:t>
                      </a:r>
                      <a:endParaRPr lang="en-US" dirty="0">
                        <a:latin typeface="Arial" pitchFamily="34" charset="0"/>
                      </a:endParaRPr>
                    </a:p>
                  </a:txBody>
                  <a:tcPr/>
                </a:tc>
                <a:tc>
                  <a:txBody>
                    <a:bodyPr/>
                    <a:lstStyle/>
                    <a:p>
                      <a:r>
                        <a:rPr lang="en-US" dirty="0" smtClean="0">
                          <a:latin typeface="Arial" pitchFamily="34" charset="0"/>
                        </a:rPr>
                        <a:t>Files</a:t>
                      </a:r>
                      <a:endParaRPr lang="en-US" dirty="0">
                        <a:latin typeface="Arial" pitchFamily="34" charset="0"/>
                      </a:endParaRPr>
                    </a:p>
                  </a:txBody>
                  <a:tcPr/>
                </a:tc>
                <a:tc>
                  <a:txBody>
                    <a:bodyPr/>
                    <a:lstStyle/>
                    <a:p>
                      <a:r>
                        <a:rPr lang="en-US" dirty="0" smtClean="0">
                          <a:latin typeface="Arial" pitchFamily="34" charset="0"/>
                        </a:rPr>
                        <a:t>Purpose</a:t>
                      </a:r>
                      <a:endParaRPr lang="en-US" dirty="0">
                        <a:latin typeface="Arial" pitchFamily="34" charset="0"/>
                      </a:endParaRPr>
                    </a:p>
                  </a:txBody>
                  <a:tcPr/>
                </a:tc>
              </a:tr>
              <a:tr h="370840">
                <a:tc>
                  <a:txBody>
                    <a:bodyPr/>
                    <a:lstStyle/>
                    <a:p>
                      <a:r>
                        <a:rPr lang="en-US" dirty="0" smtClean="0">
                          <a:latin typeface="Arial" pitchFamily="34" charset="0"/>
                        </a:rPr>
                        <a:t>USGS</a:t>
                      </a:r>
                      <a:r>
                        <a:rPr lang="en-US" baseline="0" dirty="0" smtClean="0">
                          <a:latin typeface="Arial" pitchFamily="34" charset="0"/>
                        </a:rPr>
                        <a:t> Stream </a:t>
                      </a:r>
                      <a:r>
                        <a:rPr lang="en-US" dirty="0" smtClean="0">
                          <a:latin typeface="Arial" pitchFamily="34" charset="0"/>
                        </a:rPr>
                        <a:t>Flow Gages</a:t>
                      </a:r>
                      <a:endParaRPr lang="en-US" dirty="0">
                        <a:latin typeface="Arial" pitchFamily="34" charset="0"/>
                      </a:endParaRPr>
                    </a:p>
                  </a:txBody>
                  <a:tcPr/>
                </a:tc>
                <a:tc>
                  <a:txBody>
                    <a:bodyPr/>
                    <a:lstStyle/>
                    <a:p>
                      <a:r>
                        <a:rPr lang="en-US" dirty="0" err="1" smtClean="0">
                          <a:latin typeface="Arial" pitchFamily="34" charset="0"/>
                        </a:rPr>
                        <a:t>GageLoc</a:t>
                      </a:r>
                      <a:r>
                        <a:rPr lang="en-US" dirty="0" smtClean="0">
                          <a:latin typeface="Arial" pitchFamily="34" charset="0"/>
                        </a:rPr>
                        <a:t> </a:t>
                      </a:r>
                      <a:r>
                        <a:rPr lang="en-US" dirty="0" err="1" smtClean="0">
                          <a:latin typeface="Arial" pitchFamily="34" charset="0"/>
                        </a:rPr>
                        <a:t>Shapefile</a:t>
                      </a:r>
                      <a:endParaRPr lang="en-US" dirty="0">
                        <a:latin typeface="Arial" pitchFamily="34" charset="0"/>
                      </a:endParaRPr>
                    </a:p>
                  </a:txBody>
                  <a:tcPr/>
                </a:tc>
                <a:tc>
                  <a:txBody>
                    <a:bodyPr/>
                    <a:lstStyle/>
                    <a:p>
                      <a:r>
                        <a:rPr lang="en-US" dirty="0" smtClean="0">
                          <a:latin typeface="Arial" pitchFamily="34" charset="0"/>
                        </a:rPr>
                        <a:t>Gages Linked to NHDPlus Reaches (and </a:t>
                      </a:r>
                      <a:r>
                        <a:rPr lang="en-US" dirty="0" err="1" smtClean="0">
                          <a:latin typeface="Arial" pitchFamily="34" charset="0"/>
                        </a:rPr>
                        <a:t>Flowlines</a:t>
                      </a:r>
                      <a:r>
                        <a:rPr lang="en-US" dirty="0" smtClean="0">
                          <a:latin typeface="Arial" pitchFamily="34" charset="0"/>
                        </a:rPr>
                        <a:t>)</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GageInfo.dbf</a:t>
                      </a:r>
                      <a:endParaRPr lang="en-US" dirty="0">
                        <a:latin typeface="Arial" pitchFamily="34" charset="0"/>
                      </a:endParaRPr>
                    </a:p>
                  </a:txBody>
                  <a:tcPr/>
                </a:tc>
                <a:tc>
                  <a:txBody>
                    <a:bodyPr/>
                    <a:lstStyle/>
                    <a:p>
                      <a:r>
                        <a:rPr lang="en-US" dirty="0" smtClean="0">
                          <a:latin typeface="Arial" pitchFamily="34" charset="0"/>
                        </a:rPr>
                        <a:t>Basic Information about Gages</a:t>
                      </a:r>
                      <a:endParaRPr lang="en-US" dirty="0">
                        <a:latin typeface="Arial" pitchFamily="34" charset="0"/>
                      </a:endParaRPr>
                    </a:p>
                  </a:txBody>
                  <a:tcPr/>
                </a:tc>
              </a:tr>
              <a:tr h="370840">
                <a:tc>
                  <a:txBody>
                    <a:bodyPr/>
                    <a:lstStyle/>
                    <a:p>
                      <a:endParaRPr lang="en-US" dirty="0">
                        <a:latin typeface="Arial" pitchFamily="34" charset="0"/>
                      </a:endParaRPr>
                    </a:p>
                  </a:txBody>
                  <a:tcPr/>
                </a:tc>
                <a:tc>
                  <a:txBody>
                    <a:bodyPr/>
                    <a:lstStyle/>
                    <a:p>
                      <a:r>
                        <a:rPr lang="en-US" dirty="0" smtClean="0">
                          <a:latin typeface="Arial" pitchFamily="34" charset="0"/>
                        </a:rPr>
                        <a:t>Gage_Smooth.dbf</a:t>
                      </a:r>
                      <a:endParaRPr lang="en-US" dirty="0">
                        <a:latin typeface="Arial" pitchFamily="34" charset="0"/>
                      </a:endParaRPr>
                    </a:p>
                  </a:txBody>
                  <a:tcPr/>
                </a:tc>
                <a:tc>
                  <a:txBody>
                    <a:bodyPr/>
                    <a:lstStyle/>
                    <a:p>
                      <a:r>
                        <a:rPr lang="en-US" dirty="0" smtClean="0">
                          <a:latin typeface="Arial" pitchFamily="34" charset="0"/>
                        </a:rPr>
                        <a:t>Mean Annual and Mean Monthly flows at gages</a:t>
                      </a:r>
                      <a:endParaRPr lang="en-US" dirty="0">
                        <a:latin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Watershed Boundary Dataset (WBD)</a:t>
                      </a:r>
                    </a:p>
                    <a:p>
                      <a:r>
                        <a:rPr lang="en-US" dirty="0" err="1" smtClean="0">
                          <a:latin typeface="Arial" pitchFamily="34" charset="0"/>
                        </a:rPr>
                        <a:t>SnapShot</a:t>
                      </a:r>
                      <a:endParaRPr lang="en-US" dirty="0">
                        <a:latin typeface="Arial" pitchFamily="34" charset="0"/>
                      </a:endParaRPr>
                    </a:p>
                  </a:txBody>
                  <a:tcPr/>
                </a:tc>
                <a:tc>
                  <a:txBody>
                    <a:bodyPr/>
                    <a:lstStyle/>
                    <a:p>
                      <a:r>
                        <a:rPr lang="en-US" dirty="0" err="1" smtClean="0">
                          <a:latin typeface="Arial" pitchFamily="34" charset="0"/>
                        </a:rPr>
                        <a:t>ShapeFile</a:t>
                      </a:r>
                      <a:r>
                        <a:rPr lang="en-US" dirty="0" smtClean="0">
                          <a:latin typeface="Arial" pitchFamily="34" charset="0"/>
                        </a:rPr>
                        <a:t> and File </a:t>
                      </a:r>
                      <a:r>
                        <a:rPr lang="en-US" dirty="0" err="1" smtClean="0">
                          <a:latin typeface="Arial" pitchFamily="34" charset="0"/>
                        </a:rPr>
                        <a:t>Geodatabase</a:t>
                      </a:r>
                      <a:endParaRPr lang="en-US" dirty="0">
                        <a:latin typeface="Arial" pitchFamily="34" charset="0"/>
                      </a:endParaRPr>
                    </a:p>
                  </a:txBody>
                  <a:tcPr/>
                </a:tc>
                <a:tc>
                  <a:txBody>
                    <a:bodyPr/>
                    <a:lstStyle/>
                    <a:p>
                      <a:r>
                        <a:rPr lang="en-US" dirty="0" smtClean="0">
                          <a:latin typeface="Arial" pitchFamily="34" charset="0"/>
                        </a:rPr>
                        <a:t>Provides</a:t>
                      </a:r>
                      <a:r>
                        <a:rPr lang="en-US" baseline="0" dirty="0" smtClean="0">
                          <a:latin typeface="Arial" pitchFamily="34" charset="0"/>
                        </a:rPr>
                        <a:t> a cross-link capability between NHDPlus and WBD</a:t>
                      </a:r>
                      <a:endParaRPr lang="en-US" dirty="0">
                        <a:latin typeface="Arial" pitchFamily="34" charset="0"/>
                      </a:endParaRPr>
                    </a:p>
                  </a:txBody>
                  <a:tcPr/>
                </a:tc>
              </a:tr>
              <a:tr h="370840">
                <a:tc>
                  <a:txBody>
                    <a:bodyPr/>
                    <a:lstStyle/>
                    <a:p>
                      <a:r>
                        <a:rPr lang="en-US" dirty="0" smtClean="0">
                          <a:latin typeface="Arial" pitchFamily="34" charset="0"/>
                        </a:rPr>
                        <a:t>National Catchment Grid</a:t>
                      </a:r>
                      <a:endParaRPr lang="en-US" dirty="0">
                        <a:latin typeface="Arial" pitchFamily="34" charset="0"/>
                      </a:endParaRPr>
                    </a:p>
                  </a:txBody>
                  <a:tcPr/>
                </a:tc>
                <a:tc>
                  <a:txBody>
                    <a:bodyPr/>
                    <a:lstStyle/>
                    <a:p>
                      <a:r>
                        <a:rPr lang="en-US" dirty="0" err="1" smtClean="0">
                          <a:latin typeface="Arial" pitchFamily="34" charset="0"/>
                        </a:rPr>
                        <a:t>NationalCat</a:t>
                      </a:r>
                      <a:r>
                        <a:rPr lang="en-US" dirty="0" smtClean="0">
                          <a:latin typeface="Arial" pitchFamily="34" charset="0"/>
                        </a:rPr>
                        <a:t> ESRI Grid</a:t>
                      </a:r>
                      <a:endParaRPr lang="en-US" dirty="0">
                        <a:latin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A grid of all Catchments (for display purposes)</a:t>
                      </a:r>
                      <a:endParaRPr lang="en-US" dirty="0">
                        <a:latin typeface="Arial" pitchFamily="34" charset="0"/>
                      </a:endParaRPr>
                    </a:p>
                  </a:txBody>
                  <a:tcPr/>
                </a:tc>
              </a:tr>
            </a:tbl>
          </a:graphicData>
        </a:graphic>
      </p:graphicFrame>
      <p:sp>
        <p:nvSpPr>
          <p:cNvPr id="5"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err="1" smtClean="0">
                <a:solidFill>
                  <a:schemeClr val="bg1"/>
                </a:solidFill>
                <a:latin typeface="Arial" panose="020B0604020202020204" pitchFamily="34" charset="0"/>
                <a:cs typeface="Arial" panose="020B0604020202020204" pitchFamily="34" charset="0"/>
              </a:rPr>
              <a:t>NationalData</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Gageloc</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5</a:t>
            </a:fld>
            <a:endParaRPr lang="en-US">
              <a:solidFill>
                <a:prstClr val="white"/>
              </a:solidFill>
              <a:cs typeface="Arial" charset="0"/>
            </a:endParaRPr>
          </a:p>
        </p:txBody>
      </p:sp>
      <p:sp>
        <p:nvSpPr>
          <p:cNvPr id="3" name="TextBox 2"/>
          <p:cNvSpPr txBox="1"/>
          <p:nvPr/>
        </p:nvSpPr>
        <p:spPr>
          <a:xfrm>
            <a:off x="914400" y="1828800"/>
            <a:ext cx="6915676" cy="1077218"/>
          </a:xfrm>
          <a:prstGeom prst="rect">
            <a:avLst/>
          </a:prstGeom>
          <a:noFill/>
        </p:spPr>
        <p:txBody>
          <a:bodyPr wrap="none" rtlCol="0">
            <a:spAutoFit/>
          </a:bodyPr>
          <a:lstStyle/>
          <a:p>
            <a:pPr algn="ctr"/>
            <a:r>
              <a:rPr lang="en-US" sz="3200" dirty="0" err="1" smtClean="0"/>
              <a:t>ShapeFile</a:t>
            </a:r>
            <a:r>
              <a:rPr lang="en-US" sz="3200" dirty="0" smtClean="0"/>
              <a:t> with Locations of 26,000+ </a:t>
            </a:r>
          </a:p>
          <a:p>
            <a:pPr algn="ctr"/>
            <a:r>
              <a:rPr lang="en-US" sz="3200" dirty="0" smtClean="0"/>
              <a:t>USGS </a:t>
            </a:r>
            <a:r>
              <a:rPr lang="en-US" sz="3200" dirty="0" err="1" smtClean="0"/>
              <a:t>streamflow</a:t>
            </a:r>
            <a:r>
              <a:rPr lang="en-US" sz="3200" dirty="0" smtClean="0"/>
              <a:t> Gages</a:t>
            </a:r>
            <a:endParaRPr lang="en-US" sz="3200" dirty="0"/>
          </a:p>
        </p:txBody>
      </p:sp>
      <p:graphicFrame>
        <p:nvGraphicFramePr>
          <p:cNvPr id="4" name="Table 3"/>
          <p:cNvGraphicFramePr>
            <a:graphicFrameLocks noGrp="1"/>
          </p:cNvGraphicFramePr>
          <p:nvPr/>
        </p:nvGraphicFramePr>
        <p:xfrm>
          <a:off x="1143000" y="3276600"/>
          <a:ext cx="6858000" cy="2494280"/>
        </p:xfrm>
        <a:graphic>
          <a:graphicData uri="http://schemas.openxmlformats.org/drawingml/2006/table">
            <a:tbl>
              <a:tblPr firstRow="1" bandRow="1">
                <a:tableStyleId>{5C22544A-7EE6-4342-B048-85BDC9FD1C3A}</a:tableStyleId>
              </a:tblPr>
              <a:tblGrid>
                <a:gridCol w="2057400"/>
                <a:gridCol w="4800600"/>
              </a:tblGrid>
              <a:tr h="370840">
                <a:tc>
                  <a:txBody>
                    <a:bodyPr/>
                    <a:lstStyle/>
                    <a:p>
                      <a:r>
                        <a:rPr lang="en-US" dirty="0" smtClean="0">
                          <a:latin typeface="Arial" pitchFamily="34" charset="0"/>
                        </a:rPr>
                        <a:t>Field Name</a:t>
                      </a:r>
                      <a:endParaRPr lang="en-US" dirty="0">
                        <a:latin typeface="Arial" pitchFamily="34" charset="0"/>
                      </a:endParaRPr>
                    </a:p>
                  </a:txBody>
                  <a:tcPr/>
                </a:tc>
                <a:tc>
                  <a:txBody>
                    <a:bodyPr/>
                    <a:lstStyle/>
                    <a:p>
                      <a:r>
                        <a:rPr lang="en-US" dirty="0" smtClean="0">
                          <a:latin typeface="Arial" pitchFamily="34" charset="0"/>
                        </a:rPr>
                        <a:t>Description</a:t>
                      </a:r>
                      <a:endParaRPr lang="en-US" dirty="0">
                        <a:latin typeface="Arial" pitchFamily="34" charset="0"/>
                      </a:endParaRPr>
                    </a:p>
                  </a:txBody>
                  <a:tcPr/>
                </a:tc>
              </a:tr>
              <a:tr h="370840">
                <a:tc>
                  <a:txBody>
                    <a:bodyPr/>
                    <a:lstStyle/>
                    <a:p>
                      <a:r>
                        <a:rPr lang="en-US" dirty="0" err="1" smtClean="0">
                          <a:latin typeface="Arial" pitchFamily="34" charset="0"/>
                        </a:rPr>
                        <a:t>Source_Fea</a:t>
                      </a:r>
                      <a:endParaRPr lang="en-US" dirty="0">
                        <a:latin typeface="Arial" pitchFamily="34" charset="0"/>
                      </a:endParaRPr>
                    </a:p>
                  </a:txBody>
                  <a:tcPr/>
                </a:tc>
                <a:tc>
                  <a:txBody>
                    <a:bodyPr/>
                    <a:lstStyle/>
                    <a:p>
                      <a:r>
                        <a:rPr lang="en-US" dirty="0" err="1" smtClean="0">
                          <a:latin typeface="Arial" pitchFamily="34" charset="0"/>
                        </a:rPr>
                        <a:t>GageID</a:t>
                      </a:r>
                      <a:r>
                        <a:rPr lang="en-US" dirty="0" smtClean="0">
                          <a:latin typeface="Arial" pitchFamily="34" charset="0"/>
                        </a:rPr>
                        <a:t>/NWIS Site Number</a:t>
                      </a:r>
                      <a:endParaRPr lang="en-US" dirty="0">
                        <a:latin typeface="Arial" pitchFamily="34" charset="0"/>
                      </a:endParaRPr>
                    </a:p>
                  </a:txBody>
                  <a:tcPr/>
                </a:tc>
              </a:tr>
              <a:tr h="370840">
                <a:tc>
                  <a:txBody>
                    <a:bodyPr/>
                    <a:lstStyle/>
                    <a:p>
                      <a:r>
                        <a:rPr lang="en-US" dirty="0" err="1" smtClean="0">
                          <a:latin typeface="Arial" pitchFamily="34" charset="0"/>
                        </a:rPr>
                        <a:t>ReachCode</a:t>
                      </a:r>
                      <a:endParaRPr lang="en-US" dirty="0">
                        <a:latin typeface="Arial" pitchFamily="34" charset="0"/>
                      </a:endParaRPr>
                    </a:p>
                  </a:txBody>
                  <a:tcPr/>
                </a:tc>
                <a:tc>
                  <a:txBody>
                    <a:bodyPr/>
                    <a:lstStyle/>
                    <a:p>
                      <a:r>
                        <a:rPr lang="en-US" dirty="0" smtClean="0">
                          <a:latin typeface="Arial" pitchFamily="34" charset="0"/>
                        </a:rPr>
                        <a:t>The </a:t>
                      </a:r>
                      <a:r>
                        <a:rPr lang="en-US" dirty="0" err="1" smtClean="0">
                          <a:latin typeface="Arial" pitchFamily="34" charset="0"/>
                        </a:rPr>
                        <a:t>Reachcode</a:t>
                      </a:r>
                      <a:r>
                        <a:rPr lang="en-US" baseline="0" dirty="0" smtClean="0">
                          <a:latin typeface="Arial" pitchFamily="34" charset="0"/>
                        </a:rPr>
                        <a:t> where the Gage is located</a:t>
                      </a:r>
                      <a:endParaRPr lang="en-US" dirty="0">
                        <a:latin typeface="Arial" pitchFamily="34" charset="0"/>
                      </a:endParaRPr>
                    </a:p>
                  </a:txBody>
                  <a:tcPr/>
                </a:tc>
              </a:tr>
              <a:tr h="370840">
                <a:tc>
                  <a:txBody>
                    <a:bodyPr/>
                    <a:lstStyle/>
                    <a:p>
                      <a:r>
                        <a:rPr lang="en-US" dirty="0" smtClean="0">
                          <a:latin typeface="Arial" pitchFamily="34" charset="0"/>
                        </a:rPr>
                        <a:t>Measure</a:t>
                      </a:r>
                      <a:endParaRPr lang="en-US" dirty="0">
                        <a:latin typeface="Arial" pitchFamily="34" charset="0"/>
                      </a:endParaRPr>
                    </a:p>
                  </a:txBody>
                  <a:tcPr/>
                </a:tc>
                <a:tc>
                  <a:txBody>
                    <a:bodyPr/>
                    <a:lstStyle/>
                    <a:p>
                      <a:r>
                        <a:rPr lang="en-US" dirty="0" smtClean="0">
                          <a:latin typeface="Arial" pitchFamily="34" charset="0"/>
                        </a:rPr>
                        <a:t>The Measure</a:t>
                      </a:r>
                      <a:r>
                        <a:rPr lang="en-US" baseline="0" dirty="0" smtClean="0">
                          <a:latin typeface="Arial" pitchFamily="34" charset="0"/>
                        </a:rPr>
                        <a:t> along the Reach</a:t>
                      </a:r>
                      <a:endParaRPr lang="en-US" dirty="0">
                        <a:latin typeface="Arial" pitchFamily="34" charset="0"/>
                      </a:endParaRPr>
                    </a:p>
                  </a:txBody>
                  <a:tcPr/>
                </a:tc>
              </a:tr>
              <a:tr h="370840">
                <a:tc>
                  <a:txBody>
                    <a:bodyPr/>
                    <a:lstStyle/>
                    <a:p>
                      <a:r>
                        <a:rPr lang="en-US" dirty="0" err="1" smtClean="0">
                          <a:latin typeface="Arial" pitchFamily="34" charset="0"/>
                        </a:rPr>
                        <a:t>Featuredet</a:t>
                      </a:r>
                      <a:endParaRPr lang="en-US" dirty="0">
                        <a:latin typeface="Arial" pitchFamily="34" charset="0"/>
                      </a:endParaRPr>
                    </a:p>
                  </a:txBody>
                  <a:tcPr/>
                </a:tc>
                <a:tc>
                  <a:txBody>
                    <a:bodyPr/>
                    <a:lstStyle/>
                    <a:p>
                      <a:r>
                        <a:rPr lang="en-US" dirty="0" smtClean="0">
                          <a:latin typeface="Arial" pitchFamily="34" charset="0"/>
                        </a:rPr>
                        <a:t>URL to Gage</a:t>
                      </a:r>
                      <a:r>
                        <a:rPr lang="en-US" baseline="0" dirty="0" smtClean="0">
                          <a:latin typeface="Arial" pitchFamily="34" charset="0"/>
                        </a:rPr>
                        <a:t> Data (NWISWEB)</a:t>
                      </a:r>
                      <a:endParaRPr lang="en-US" dirty="0">
                        <a:latin typeface="Arial" pitchFamily="34" charset="0"/>
                      </a:endParaRPr>
                    </a:p>
                  </a:txBody>
                  <a:tcPr/>
                </a:tc>
              </a:tr>
              <a:tr h="370840">
                <a:tc>
                  <a:txBody>
                    <a:bodyPr/>
                    <a:lstStyle/>
                    <a:p>
                      <a:r>
                        <a:rPr lang="en-US" dirty="0" err="1" smtClean="0">
                          <a:latin typeface="Arial" pitchFamily="34" charset="0"/>
                        </a:rPr>
                        <a:t>FLComid</a:t>
                      </a:r>
                      <a:endParaRPr lang="en-US" dirty="0">
                        <a:latin typeface="Arial" pitchFamily="34" charset="0"/>
                      </a:endParaRPr>
                    </a:p>
                  </a:txBody>
                  <a:tcPr/>
                </a:tc>
                <a:tc>
                  <a:txBody>
                    <a:bodyPr/>
                    <a:lstStyle/>
                    <a:p>
                      <a:r>
                        <a:rPr lang="en-US" dirty="0" smtClean="0">
                          <a:latin typeface="Arial" pitchFamily="34" charset="0"/>
                        </a:rPr>
                        <a:t>The NHDPlus</a:t>
                      </a:r>
                      <a:r>
                        <a:rPr lang="en-US" baseline="0" dirty="0" smtClean="0">
                          <a:latin typeface="Arial" pitchFamily="34" charset="0"/>
                        </a:rPr>
                        <a:t> </a:t>
                      </a:r>
                      <a:r>
                        <a:rPr lang="en-US" baseline="0" dirty="0" err="1" smtClean="0">
                          <a:latin typeface="Arial" pitchFamily="34" charset="0"/>
                        </a:rPr>
                        <a:t>Flowline</a:t>
                      </a:r>
                      <a:r>
                        <a:rPr lang="en-US" baseline="0" dirty="0" smtClean="0">
                          <a:latin typeface="Arial" pitchFamily="34" charset="0"/>
                        </a:rPr>
                        <a:t> </a:t>
                      </a:r>
                      <a:r>
                        <a:rPr lang="en-US" baseline="0" dirty="0" err="1" smtClean="0">
                          <a:latin typeface="Arial" pitchFamily="34" charset="0"/>
                        </a:rPr>
                        <a:t>Comid</a:t>
                      </a:r>
                      <a:r>
                        <a:rPr lang="en-US" baseline="0" dirty="0" smtClean="0">
                          <a:latin typeface="Arial" pitchFamily="34" charset="0"/>
                        </a:rPr>
                        <a:t> where the Gage is located</a:t>
                      </a:r>
                      <a:endParaRPr lang="en-US" dirty="0">
                        <a:latin typeface="Arial" pitchFamily="34" charset="0"/>
                      </a:endParaRPr>
                    </a:p>
                  </a:txBody>
                  <a:tcPr/>
                </a:tc>
              </a:tr>
            </a:tbl>
          </a:graphicData>
        </a:graphic>
      </p:graphicFrame>
      <p:sp>
        <p:nvSpPr>
          <p:cNvPr id="6"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err="1" smtClean="0">
                <a:solidFill>
                  <a:schemeClr val="bg1"/>
                </a:solidFill>
                <a:latin typeface="Arial" panose="020B0604020202020204" pitchFamily="34" charset="0"/>
                <a:cs typeface="Arial" panose="020B0604020202020204" pitchFamily="34" charset="0"/>
              </a:rPr>
              <a:t>NationalData</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GageInfo</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6</a:t>
            </a:fld>
            <a:endParaRPr lang="en-US">
              <a:solidFill>
                <a:prstClr val="white"/>
              </a:solidFill>
              <a:cs typeface="Arial" charset="0"/>
            </a:endParaRPr>
          </a:p>
        </p:txBody>
      </p:sp>
      <p:sp>
        <p:nvSpPr>
          <p:cNvPr id="3" name="TextBox 2"/>
          <p:cNvSpPr txBox="1"/>
          <p:nvPr/>
        </p:nvSpPr>
        <p:spPr>
          <a:xfrm>
            <a:off x="0" y="1320225"/>
            <a:ext cx="9144000" cy="584775"/>
          </a:xfrm>
          <a:prstGeom prst="rect">
            <a:avLst/>
          </a:prstGeom>
          <a:noFill/>
        </p:spPr>
        <p:txBody>
          <a:bodyPr wrap="square" rtlCol="0">
            <a:spAutoFit/>
          </a:bodyPr>
          <a:lstStyle/>
          <a:p>
            <a:pPr algn="ctr"/>
            <a:r>
              <a:rPr lang="en-US" sz="3200" dirty="0" smtClean="0"/>
              <a:t>Table (.dbf) with ~28,000 USGS Gages</a:t>
            </a:r>
            <a:endParaRPr lang="en-US" sz="3200" dirty="0"/>
          </a:p>
        </p:txBody>
      </p:sp>
      <p:graphicFrame>
        <p:nvGraphicFramePr>
          <p:cNvPr id="4" name="Table 3"/>
          <p:cNvGraphicFramePr>
            <a:graphicFrameLocks noGrp="1"/>
          </p:cNvGraphicFramePr>
          <p:nvPr/>
        </p:nvGraphicFramePr>
        <p:xfrm>
          <a:off x="228600" y="1981200"/>
          <a:ext cx="8610600" cy="3977640"/>
        </p:xfrm>
        <a:graphic>
          <a:graphicData uri="http://schemas.openxmlformats.org/drawingml/2006/table">
            <a:tbl>
              <a:tblPr firstRow="1" bandRow="1">
                <a:tableStyleId>{5C22544A-7EE6-4342-B048-85BDC9FD1C3A}</a:tableStyleId>
              </a:tblPr>
              <a:tblGrid>
                <a:gridCol w="2959895"/>
                <a:gridCol w="5650705"/>
              </a:tblGrid>
              <a:tr h="370840">
                <a:tc>
                  <a:txBody>
                    <a:bodyPr/>
                    <a:lstStyle/>
                    <a:p>
                      <a:r>
                        <a:rPr lang="en-US" dirty="0" smtClean="0">
                          <a:latin typeface="Arial" pitchFamily="34" charset="0"/>
                        </a:rPr>
                        <a:t>Field Name</a:t>
                      </a:r>
                      <a:endParaRPr lang="en-US" dirty="0">
                        <a:latin typeface="Arial" pitchFamily="34" charset="0"/>
                      </a:endParaRPr>
                    </a:p>
                  </a:txBody>
                  <a:tcPr/>
                </a:tc>
                <a:tc>
                  <a:txBody>
                    <a:bodyPr/>
                    <a:lstStyle/>
                    <a:p>
                      <a:r>
                        <a:rPr lang="en-US" dirty="0" smtClean="0">
                          <a:latin typeface="Arial" pitchFamily="34" charset="0"/>
                        </a:rPr>
                        <a:t>Description</a:t>
                      </a:r>
                      <a:endParaRPr lang="en-US" dirty="0">
                        <a:latin typeface="Arial" pitchFamily="34" charset="0"/>
                      </a:endParaRPr>
                    </a:p>
                  </a:txBody>
                  <a:tcPr/>
                </a:tc>
              </a:tr>
              <a:tr h="370840">
                <a:tc>
                  <a:txBody>
                    <a:bodyPr/>
                    <a:lstStyle/>
                    <a:p>
                      <a:r>
                        <a:rPr lang="en-US" dirty="0" err="1" smtClean="0">
                          <a:latin typeface="Arial" pitchFamily="34" charset="0"/>
                        </a:rPr>
                        <a:t>GageID</a:t>
                      </a:r>
                      <a:endParaRPr lang="en-US" dirty="0">
                        <a:latin typeface="Arial" pitchFamily="34" charset="0"/>
                      </a:endParaRPr>
                    </a:p>
                  </a:txBody>
                  <a:tcPr/>
                </a:tc>
                <a:tc>
                  <a:txBody>
                    <a:bodyPr/>
                    <a:lstStyle/>
                    <a:p>
                      <a:r>
                        <a:rPr lang="en-US" dirty="0" err="1" smtClean="0">
                          <a:latin typeface="Arial" pitchFamily="34" charset="0"/>
                        </a:rPr>
                        <a:t>GageID</a:t>
                      </a:r>
                      <a:r>
                        <a:rPr lang="en-US" dirty="0" smtClean="0">
                          <a:latin typeface="Arial" pitchFamily="34" charset="0"/>
                        </a:rPr>
                        <a:t>/NWIS Site Number</a:t>
                      </a:r>
                      <a:endParaRPr lang="en-US" dirty="0">
                        <a:latin typeface="Arial" pitchFamily="34" charset="0"/>
                      </a:endParaRPr>
                    </a:p>
                  </a:txBody>
                  <a:tcPr/>
                </a:tc>
              </a:tr>
              <a:tr h="370840">
                <a:tc>
                  <a:txBody>
                    <a:bodyPr/>
                    <a:lstStyle/>
                    <a:p>
                      <a:r>
                        <a:rPr lang="en-US" dirty="0" err="1" smtClean="0">
                          <a:latin typeface="Arial" pitchFamily="34" charset="0"/>
                        </a:rPr>
                        <a:t>Station_NM</a:t>
                      </a:r>
                      <a:endParaRPr lang="en-US" dirty="0">
                        <a:latin typeface="Arial" pitchFamily="34" charset="0"/>
                      </a:endParaRPr>
                    </a:p>
                  </a:txBody>
                  <a:tcPr/>
                </a:tc>
                <a:tc>
                  <a:txBody>
                    <a:bodyPr/>
                    <a:lstStyle/>
                    <a:p>
                      <a:r>
                        <a:rPr lang="en-US" dirty="0" smtClean="0">
                          <a:latin typeface="Arial" pitchFamily="34" charset="0"/>
                        </a:rPr>
                        <a:t>NWIS</a:t>
                      </a:r>
                      <a:r>
                        <a:rPr lang="en-US" baseline="0" dirty="0" smtClean="0">
                          <a:latin typeface="Arial" pitchFamily="34" charset="0"/>
                        </a:rPr>
                        <a:t> Station Name</a:t>
                      </a:r>
                      <a:endParaRPr lang="en-US" dirty="0">
                        <a:latin typeface="Arial" pitchFamily="34" charset="0"/>
                      </a:endParaRPr>
                    </a:p>
                  </a:txBody>
                  <a:tcPr/>
                </a:tc>
              </a:tr>
              <a:tr h="370840">
                <a:tc>
                  <a:txBody>
                    <a:bodyPr/>
                    <a:lstStyle/>
                    <a:p>
                      <a:r>
                        <a:rPr lang="en-US" dirty="0" err="1" smtClean="0">
                          <a:latin typeface="Arial" pitchFamily="34" charset="0"/>
                        </a:rPr>
                        <a:t>State_CD</a:t>
                      </a:r>
                      <a:endParaRPr lang="en-US" dirty="0">
                        <a:latin typeface="Arial" pitchFamily="34" charset="0"/>
                      </a:endParaRPr>
                    </a:p>
                  </a:txBody>
                  <a:tcPr/>
                </a:tc>
                <a:tc>
                  <a:txBody>
                    <a:bodyPr/>
                    <a:lstStyle/>
                    <a:p>
                      <a:r>
                        <a:rPr lang="en-US" dirty="0" smtClean="0">
                          <a:latin typeface="Arial" pitchFamily="34" charset="0"/>
                        </a:rPr>
                        <a:t>The</a:t>
                      </a:r>
                      <a:r>
                        <a:rPr lang="en-US" baseline="0" dirty="0" smtClean="0">
                          <a:latin typeface="Arial" pitchFamily="34" charset="0"/>
                        </a:rPr>
                        <a:t> State numeric FIPS code</a:t>
                      </a:r>
                      <a:endParaRPr lang="en-US" dirty="0">
                        <a:latin typeface="Arial" pitchFamily="34" charset="0"/>
                      </a:endParaRPr>
                    </a:p>
                  </a:txBody>
                  <a:tcPr/>
                </a:tc>
              </a:tr>
              <a:tr h="370840">
                <a:tc>
                  <a:txBody>
                    <a:bodyPr/>
                    <a:lstStyle/>
                    <a:p>
                      <a:r>
                        <a:rPr lang="en-US" dirty="0" smtClean="0">
                          <a:latin typeface="Arial" pitchFamily="34" charset="0"/>
                        </a:rPr>
                        <a:t>State</a:t>
                      </a:r>
                      <a:endParaRPr lang="en-US" dirty="0">
                        <a:latin typeface="Arial" pitchFamily="34" charset="0"/>
                      </a:endParaRPr>
                    </a:p>
                  </a:txBody>
                  <a:tcPr/>
                </a:tc>
                <a:tc>
                  <a:txBody>
                    <a:bodyPr/>
                    <a:lstStyle/>
                    <a:p>
                      <a:r>
                        <a:rPr lang="en-US" dirty="0" smtClean="0">
                          <a:latin typeface="Arial" pitchFamily="34" charset="0"/>
                        </a:rPr>
                        <a:t>The</a:t>
                      </a:r>
                      <a:r>
                        <a:rPr lang="en-US" baseline="0" dirty="0" smtClean="0">
                          <a:latin typeface="Arial" pitchFamily="34" charset="0"/>
                        </a:rPr>
                        <a:t> State 2-character FIPS code</a:t>
                      </a:r>
                      <a:endParaRPr lang="en-US" dirty="0">
                        <a:latin typeface="Arial" pitchFamily="34" charset="0"/>
                      </a:endParaRPr>
                    </a:p>
                  </a:txBody>
                  <a:tcPr/>
                </a:tc>
              </a:tr>
              <a:tr h="370840">
                <a:tc>
                  <a:txBody>
                    <a:bodyPr/>
                    <a:lstStyle/>
                    <a:p>
                      <a:r>
                        <a:rPr lang="en-US" dirty="0" err="1" smtClean="0">
                          <a:latin typeface="Arial" pitchFamily="34" charset="0"/>
                        </a:rPr>
                        <a:t>SiteStatus</a:t>
                      </a:r>
                      <a:r>
                        <a:rPr lang="en-US" dirty="0" smtClean="0">
                          <a:latin typeface="Arial" pitchFamily="34" charset="0"/>
                        </a:rPr>
                        <a:t>, </a:t>
                      </a:r>
                      <a:r>
                        <a:rPr lang="en-US" dirty="0" err="1" smtClean="0">
                          <a:latin typeface="Arial" pitchFamily="34" charset="0"/>
                        </a:rPr>
                        <a:t>ActiveDate</a:t>
                      </a:r>
                      <a:endParaRPr lang="en-US" dirty="0">
                        <a:latin typeface="Arial" pitchFamily="34" charset="0"/>
                      </a:endParaRPr>
                    </a:p>
                  </a:txBody>
                  <a:tcPr/>
                </a:tc>
                <a:tc>
                  <a:txBody>
                    <a:bodyPr/>
                    <a:lstStyle/>
                    <a:p>
                      <a:r>
                        <a:rPr lang="en-US" dirty="0" smtClean="0">
                          <a:latin typeface="Arial" pitchFamily="34" charset="0"/>
                        </a:rPr>
                        <a:t>“A” = Active, “I” = Inactive. Date this status</a:t>
                      </a:r>
                      <a:r>
                        <a:rPr lang="en-US" baseline="0" dirty="0" smtClean="0">
                          <a:latin typeface="Arial" pitchFamily="34" charset="0"/>
                        </a:rPr>
                        <a:t> </a:t>
                      </a:r>
                      <a:endParaRPr lang="en-US" dirty="0">
                        <a:latin typeface="Arial" pitchFamily="34" charset="0"/>
                      </a:endParaRPr>
                    </a:p>
                  </a:txBody>
                  <a:tcPr/>
                </a:tc>
              </a:tr>
              <a:tr h="370840">
                <a:tc>
                  <a:txBody>
                    <a:bodyPr/>
                    <a:lstStyle/>
                    <a:p>
                      <a:r>
                        <a:rPr lang="en-US" dirty="0" err="1" smtClean="0">
                          <a:latin typeface="Arial" pitchFamily="34" charset="0"/>
                        </a:rPr>
                        <a:t>DASqMi</a:t>
                      </a:r>
                      <a:r>
                        <a:rPr lang="en-US" dirty="0" smtClean="0">
                          <a:latin typeface="Arial" pitchFamily="34" charset="0"/>
                        </a:rPr>
                        <a:t>, </a:t>
                      </a:r>
                      <a:r>
                        <a:rPr lang="en-US" dirty="0" err="1" smtClean="0">
                          <a:latin typeface="Arial" pitchFamily="34" charset="0"/>
                        </a:rPr>
                        <a:t>DASqKm</a:t>
                      </a:r>
                      <a:endParaRPr lang="en-US" dirty="0">
                        <a:latin typeface="Arial" pitchFamily="34" charset="0"/>
                      </a:endParaRPr>
                    </a:p>
                  </a:txBody>
                  <a:tcPr/>
                </a:tc>
                <a:tc>
                  <a:txBody>
                    <a:bodyPr/>
                    <a:lstStyle/>
                    <a:p>
                      <a:r>
                        <a:rPr lang="en-US" dirty="0" smtClean="0">
                          <a:latin typeface="Arial" pitchFamily="34" charset="0"/>
                        </a:rPr>
                        <a:t>NWIS Gage Drainage Area (DA).</a:t>
                      </a:r>
                      <a:r>
                        <a:rPr lang="en-US" baseline="0" dirty="0" smtClean="0">
                          <a:latin typeface="Arial" pitchFamily="34" charset="0"/>
                        </a:rPr>
                        <a:t> </a:t>
                      </a:r>
                    </a:p>
                    <a:p>
                      <a:r>
                        <a:rPr lang="en-US" baseline="0" dirty="0" smtClean="0">
                          <a:latin typeface="Arial" pitchFamily="34" charset="0"/>
                        </a:rPr>
                        <a:t>Missing DA = -999999 </a:t>
                      </a:r>
                      <a:endParaRPr lang="en-US" dirty="0">
                        <a:latin typeface="Arial" pitchFamily="34" charset="0"/>
                      </a:endParaRPr>
                    </a:p>
                  </a:txBody>
                  <a:tcPr/>
                </a:tc>
              </a:tr>
              <a:tr h="370840">
                <a:tc>
                  <a:txBody>
                    <a:bodyPr/>
                    <a:lstStyle/>
                    <a:p>
                      <a:r>
                        <a:rPr lang="en-US" dirty="0" err="1" smtClean="0">
                          <a:latin typeface="Arial" pitchFamily="34" charset="0"/>
                        </a:rPr>
                        <a:t>LatSite</a:t>
                      </a:r>
                      <a:r>
                        <a:rPr lang="en-US" dirty="0" smtClean="0">
                          <a:latin typeface="Arial" pitchFamily="34" charset="0"/>
                        </a:rPr>
                        <a:t>, </a:t>
                      </a:r>
                      <a:r>
                        <a:rPr lang="en-US" dirty="0" err="1" smtClean="0">
                          <a:latin typeface="Arial" pitchFamily="34" charset="0"/>
                        </a:rPr>
                        <a:t>LonSite</a:t>
                      </a:r>
                      <a:endParaRPr lang="en-US" dirty="0">
                        <a:latin typeface="Arial" pitchFamily="34" charset="0"/>
                      </a:endParaRPr>
                    </a:p>
                  </a:txBody>
                  <a:tcPr/>
                </a:tc>
                <a:tc>
                  <a:txBody>
                    <a:bodyPr/>
                    <a:lstStyle/>
                    <a:p>
                      <a:r>
                        <a:rPr lang="en-US" dirty="0" smtClean="0">
                          <a:latin typeface="Arial" pitchFamily="34" charset="0"/>
                        </a:rPr>
                        <a:t>The NHD Lat/Lon in decimal degrees</a:t>
                      </a:r>
                      <a:endParaRPr lang="en-US" dirty="0">
                        <a:latin typeface="Arial" pitchFamily="34" charset="0"/>
                      </a:endParaRPr>
                    </a:p>
                  </a:txBody>
                  <a:tcPr/>
                </a:tc>
              </a:tr>
              <a:tr h="370840">
                <a:tc>
                  <a:txBody>
                    <a:bodyPr/>
                    <a:lstStyle/>
                    <a:p>
                      <a:r>
                        <a:rPr lang="en-US" dirty="0" smtClean="0">
                          <a:latin typeface="Arial" pitchFamily="34" charset="0"/>
                        </a:rPr>
                        <a:t>Active,</a:t>
                      </a:r>
                      <a:r>
                        <a:rPr lang="en-US" baseline="0" dirty="0" smtClean="0">
                          <a:latin typeface="Arial" pitchFamily="34" charset="0"/>
                        </a:rPr>
                        <a:t> </a:t>
                      </a:r>
                      <a:r>
                        <a:rPr lang="en-US" baseline="0" dirty="0" err="1" smtClean="0">
                          <a:latin typeface="Arial" pitchFamily="34" charset="0"/>
                        </a:rPr>
                        <a:t>ActiveDate</a:t>
                      </a:r>
                      <a:endParaRPr lang="en-US" dirty="0">
                        <a:latin typeface="Arial" pitchFamily="34" charset="0"/>
                      </a:endParaRPr>
                    </a:p>
                  </a:txBody>
                  <a:tcPr/>
                </a:tc>
                <a:tc>
                  <a:txBody>
                    <a:bodyPr/>
                    <a:lstStyle/>
                    <a:p>
                      <a:r>
                        <a:rPr lang="en-US" dirty="0" smtClean="0">
                          <a:latin typeface="Arial" pitchFamily="34" charset="0"/>
                        </a:rPr>
                        <a:t>0=Inactive,</a:t>
                      </a:r>
                      <a:r>
                        <a:rPr lang="en-US" baseline="0" dirty="0" smtClean="0">
                          <a:latin typeface="Arial" pitchFamily="34" charset="0"/>
                        </a:rPr>
                        <a:t> 1=Active. Date status determined</a:t>
                      </a:r>
                      <a:endParaRPr lang="en-US" dirty="0">
                        <a:latin typeface="Arial" pitchFamily="34" charset="0"/>
                      </a:endParaRPr>
                    </a:p>
                  </a:txBody>
                  <a:tcPr/>
                </a:tc>
              </a:tr>
              <a:tr h="370840">
                <a:tc>
                  <a:txBody>
                    <a:bodyPr/>
                    <a:lstStyle/>
                    <a:p>
                      <a:r>
                        <a:rPr lang="en-US" dirty="0" err="1" smtClean="0">
                          <a:latin typeface="Arial" pitchFamily="34" charset="0"/>
                        </a:rPr>
                        <a:t>GagesII</a:t>
                      </a:r>
                      <a:endParaRPr lang="en-US" dirty="0">
                        <a:latin typeface="Arial" pitchFamily="34" charset="0"/>
                      </a:endParaRPr>
                    </a:p>
                  </a:txBody>
                  <a:tcPr/>
                </a:tc>
                <a:tc>
                  <a:txBody>
                    <a:bodyPr/>
                    <a:lstStyle/>
                    <a:p>
                      <a:r>
                        <a:rPr lang="en-US" dirty="0" smtClean="0">
                          <a:latin typeface="Arial" pitchFamily="34" charset="0"/>
                        </a:rPr>
                        <a:t>Blank, “Non-Ref”, “Ref”</a:t>
                      </a:r>
                      <a:endParaRPr lang="en-US" dirty="0">
                        <a:latin typeface="Arial" pitchFamily="34" charset="0"/>
                      </a:endParaRPr>
                    </a:p>
                  </a:txBody>
                  <a:tcPr/>
                </a:tc>
              </a:tr>
            </a:tbl>
          </a:graphicData>
        </a:graphic>
      </p:graphicFrame>
      <p:sp>
        <p:nvSpPr>
          <p:cNvPr id="6"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err="1" smtClean="0">
                <a:solidFill>
                  <a:schemeClr val="bg1"/>
                </a:solidFill>
                <a:latin typeface="Arial" panose="020B0604020202020204" pitchFamily="34" charset="0"/>
                <a:cs typeface="Arial" panose="020B0604020202020204" pitchFamily="34" charset="0"/>
              </a:rPr>
              <a:t>NationalData</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Gage_Smooth</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7</a:t>
            </a:fld>
            <a:endParaRPr lang="en-US">
              <a:solidFill>
                <a:prstClr val="white"/>
              </a:solidFill>
              <a:cs typeface="Arial" charset="0"/>
            </a:endParaRPr>
          </a:p>
        </p:txBody>
      </p:sp>
      <p:sp>
        <p:nvSpPr>
          <p:cNvPr id="3" name="TextBox 2"/>
          <p:cNvSpPr txBox="1"/>
          <p:nvPr/>
        </p:nvSpPr>
        <p:spPr>
          <a:xfrm>
            <a:off x="1215272" y="1752600"/>
            <a:ext cx="6378286" cy="1569660"/>
          </a:xfrm>
          <a:prstGeom prst="rect">
            <a:avLst/>
          </a:prstGeom>
          <a:noFill/>
        </p:spPr>
        <p:txBody>
          <a:bodyPr wrap="none" rtlCol="0">
            <a:spAutoFit/>
          </a:bodyPr>
          <a:lstStyle/>
          <a:p>
            <a:pPr algn="ctr"/>
            <a:r>
              <a:rPr lang="en-US" sz="3200" dirty="0" smtClean="0"/>
              <a:t>A table (.dbf) of Mean Annual and </a:t>
            </a:r>
          </a:p>
          <a:p>
            <a:pPr algn="ctr"/>
            <a:r>
              <a:rPr lang="en-US" sz="3200" dirty="0" smtClean="0"/>
              <a:t>Mean Monthly flows</a:t>
            </a:r>
          </a:p>
          <a:p>
            <a:pPr algn="ctr"/>
            <a:r>
              <a:rPr lang="en-US" sz="3200" dirty="0" smtClean="0"/>
              <a:t>(7.2 Million Records)</a:t>
            </a:r>
          </a:p>
        </p:txBody>
      </p:sp>
      <p:graphicFrame>
        <p:nvGraphicFramePr>
          <p:cNvPr id="4" name="Table 3"/>
          <p:cNvGraphicFramePr>
            <a:graphicFrameLocks noGrp="1"/>
          </p:cNvGraphicFramePr>
          <p:nvPr/>
        </p:nvGraphicFramePr>
        <p:xfrm>
          <a:off x="1143000" y="3505200"/>
          <a:ext cx="6858000" cy="2758440"/>
        </p:xfrm>
        <a:graphic>
          <a:graphicData uri="http://schemas.openxmlformats.org/drawingml/2006/table">
            <a:tbl>
              <a:tblPr firstRow="1" bandRow="1">
                <a:tableStyleId>{5C22544A-7EE6-4342-B048-85BDC9FD1C3A}</a:tableStyleId>
              </a:tblPr>
              <a:tblGrid>
                <a:gridCol w="2057400"/>
                <a:gridCol w="4800600"/>
              </a:tblGrid>
              <a:tr h="218440">
                <a:tc>
                  <a:txBody>
                    <a:bodyPr/>
                    <a:lstStyle/>
                    <a:p>
                      <a:r>
                        <a:rPr lang="en-US" dirty="0" smtClean="0">
                          <a:latin typeface="Arial" pitchFamily="34" charset="0"/>
                        </a:rPr>
                        <a:t>Field Name</a:t>
                      </a:r>
                      <a:endParaRPr lang="en-US" dirty="0">
                        <a:latin typeface="Arial" pitchFamily="34" charset="0"/>
                      </a:endParaRPr>
                    </a:p>
                  </a:txBody>
                  <a:tcPr/>
                </a:tc>
                <a:tc>
                  <a:txBody>
                    <a:bodyPr/>
                    <a:lstStyle/>
                    <a:p>
                      <a:r>
                        <a:rPr lang="en-US" dirty="0" smtClean="0">
                          <a:latin typeface="Arial" pitchFamily="34" charset="0"/>
                        </a:rPr>
                        <a:t>Description</a:t>
                      </a:r>
                      <a:endParaRPr lang="en-US" dirty="0">
                        <a:latin typeface="Arial" pitchFamily="34" charset="0"/>
                      </a:endParaRPr>
                    </a:p>
                  </a:txBody>
                  <a:tcPr/>
                </a:tc>
              </a:tr>
              <a:tr h="370840">
                <a:tc>
                  <a:txBody>
                    <a:bodyPr/>
                    <a:lstStyle/>
                    <a:p>
                      <a:r>
                        <a:rPr lang="en-US" dirty="0" err="1" smtClean="0">
                          <a:latin typeface="Arial" pitchFamily="34" charset="0"/>
                        </a:rPr>
                        <a:t>Site_No</a:t>
                      </a:r>
                      <a:endParaRPr lang="en-US" dirty="0">
                        <a:latin typeface="Arial" pitchFamily="34" charset="0"/>
                      </a:endParaRPr>
                    </a:p>
                  </a:txBody>
                  <a:tcPr/>
                </a:tc>
                <a:tc>
                  <a:txBody>
                    <a:bodyPr/>
                    <a:lstStyle/>
                    <a:p>
                      <a:r>
                        <a:rPr lang="en-US" dirty="0" err="1" smtClean="0">
                          <a:latin typeface="Arial" pitchFamily="34" charset="0"/>
                        </a:rPr>
                        <a:t>GageID</a:t>
                      </a:r>
                      <a:r>
                        <a:rPr lang="en-US" dirty="0" smtClean="0">
                          <a:latin typeface="Arial" pitchFamily="34" charset="0"/>
                        </a:rPr>
                        <a:t>/NWIS Site Number</a:t>
                      </a:r>
                      <a:endParaRPr lang="en-US" dirty="0">
                        <a:latin typeface="Arial" pitchFamily="34" charset="0"/>
                      </a:endParaRPr>
                    </a:p>
                  </a:txBody>
                  <a:tcPr/>
                </a:tc>
              </a:tr>
              <a:tr h="370840">
                <a:tc>
                  <a:txBody>
                    <a:bodyPr/>
                    <a:lstStyle/>
                    <a:p>
                      <a:r>
                        <a:rPr lang="en-US" dirty="0" smtClean="0">
                          <a:latin typeface="Arial" pitchFamily="34" charset="0"/>
                        </a:rPr>
                        <a:t>Year</a:t>
                      </a:r>
                      <a:endParaRPr lang="en-US" dirty="0">
                        <a:latin typeface="Arial" pitchFamily="34" charset="0"/>
                      </a:endParaRPr>
                    </a:p>
                  </a:txBody>
                  <a:tcPr/>
                </a:tc>
                <a:tc>
                  <a:txBody>
                    <a:bodyPr/>
                    <a:lstStyle/>
                    <a:p>
                      <a:r>
                        <a:rPr lang="en-US" dirty="0" smtClean="0">
                          <a:latin typeface="Arial" pitchFamily="34" charset="0"/>
                        </a:rPr>
                        <a:t>The</a:t>
                      </a:r>
                      <a:r>
                        <a:rPr lang="en-US" baseline="0" dirty="0" smtClean="0">
                          <a:latin typeface="Arial" pitchFamily="34" charset="0"/>
                        </a:rPr>
                        <a:t> Year for the Mean Flow. (1863 to 2008)</a:t>
                      </a:r>
                      <a:endParaRPr lang="en-US" dirty="0">
                        <a:latin typeface="Arial" pitchFamily="34" charset="0"/>
                      </a:endParaRPr>
                    </a:p>
                  </a:txBody>
                  <a:tcPr/>
                </a:tc>
              </a:tr>
              <a:tr h="370840">
                <a:tc>
                  <a:txBody>
                    <a:bodyPr/>
                    <a:lstStyle/>
                    <a:p>
                      <a:r>
                        <a:rPr lang="en-US" dirty="0" smtClean="0">
                          <a:latin typeface="Arial" pitchFamily="34" charset="0"/>
                        </a:rPr>
                        <a:t>Month</a:t>
                      </a:r>
                      <a:endParaRPr lang="en-US" dirty="0">
                        <a:latin typeface="Arial" pitchFamily="34" charset="0"/>
                      </a:endParaRPr>
                    </a:p>
                  </a:txBody>
                  <a:tcPr/>
                </a:tc>
                <a:tc>
                  <a:txBody>
                    <a:bodyPr/>
                    <a:lstStyle/>
                    <a:p>
                      <a:r>
                        <a:rPr lang="en-US" dirty="0" smtClean="0">
                          <a:latin typeface="Arial" pitchFamily="34" charset="0"/>
                        </a:rPr>
                        <a:t>The</a:t>
                      </a:r>
                      <a:r>
                        <a:rPr lang="en-US" baseline="0" dirty="0" smtClean="0">
                          <a:latin typeface="Arial" pitchFamily="34" charset="0"/>
                        </a:rPr>
                        <a:t> Month. “MA” = Mean Annual, “01”, “02”, … = January, February …</a:t>
                      </a:r>
                      <a:endParaRPr lang="en-US" dirty="0">
                        <a:latin typeface="Arial" pitchFamily="34" charset="0"/>
                      </a:endParaRPr>
                    </a:p>
                  </a:txBody>
                  <a:tcPr/>
                </a:tc>
              </a:tr>
              <a:tr h="370840">
                <a:tc>
                  <a:txBody>
                    <a:bodyPr/>
                    <a:lstStyle/>
                    <a:p>
                      <a:r>
                        <a:rPr lang="en-US" dirty="0" smtClean="0">
                          <a:latin typeface="Arial" pitchFamily="34" charset="0"/>
                        </a:rPr>
                        <a:t>Ave</a:t>
                      </a:r>
                      <a:endParaRPr lang="en-US" dirty="0">
                        <a:latin typeface="Arial" pitchFamily="34" charset="0"/>
                      </a:endParaRPr>
                    </a:p>
                  </a:txBody>
                  <a:tcPr/>
                </a:tc>
                <a:tc>
                  <a:txBody>
                    <a:bodyPr/>
                    <a:lstStyle/>
                    <a:p>
                      <a:r>
                        <a:rPr lang="en-US" dirty="0" smtClean="0">
                          <a:latin typeface="Arial" pitchFamily="34" charset="0"/>
                        </a:rPr>
                        <a:t>Mean</a:t>
                      </a:r>
                      <a:r>
                        <a:rPr lang="en-US" baseline="0" dirty="0" smtClean="0">
                          <a:latin typeface="Arial" pitchFamily="34" charset="0"/>
                        </a:rPr>
                        <a:t> Flow for the Gage Year and Month</a:t>
                      </a:r>
                      <a:endParaRPr lang="en-US" dirty="0">
                        <a:latin typeface="Arial" pitchFamily="34" charset="0"/>
                      </a:endParaRPr>
                    </a:p>
                  </a:txBody>
                  <a:tcPr/>
                </a:tc>
              </a:tr>
              <a:tr h="370840">
                <a:tc>
                  <a:txBody>
                    <a:bodyPr/>
                    <a:lstStyle/>
                    <a:p>
                      <a:r>
                        <a:rPr lang="en-US" dirty="0" err="1" smtClean="0">
                          <a:latin typeface="Arial" pitchFamily="34" charset="0"/>
                        </a:rPr>
                        <a:t>CompleteRE</a:t>
                      </a:r>
                      <a:endParaRPr lang="en-US" dirty="0">
                        <a:latin typeface="Arial" pitchFamily="34" charset="0"/>
                      </a:endParaRPr>
                    </a:p>
                  </a:txBody>
                  <a:tcPr/>
                </a:tc>
                <a:tc>
                  <a:txBody>
                    <a:bodyPr/>
                    <a:lstStyle/>
                    <a:p>
                      <a:r>
                        <a:rPr lang="en-US" dirty="0" smtClean="0">
                          <a:latin typeface="Arial" pitchFamily="34" charset="0"/>
                        </a:rPr>
                        <a:t>1</a:t>
                      </a:r>
                      <a:r>
                        <a:rPr lang="en-US" baseline="0" dirty="0" smtClean="0">
                          <a:latin typeface="Arial" pitchFamily="34" charset="0"/>
                        </a:rPr>
                        <a:t> = Complete record for the Gage Year and Month. Always = 1.</a:t>
                      </a:r>
                      <a:endParaRPr lang="en-US" dirty="0">
                        <a:latin typeface="Arial" pitchFamily="34" charset="0"/>
                      </a:endParaRPr>
                    </a:p>
                  </a:txBody>
                  <a:tcPr/>
                </a:tc>
              </a:tr>
            </a:tbl>
          </a:graphicData>
        </a:graphic>
      </p:graphicFrame>
      <p:sp>
        <p:nvSpPr>
          <p:cNvPr id="6"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err="1" smtClean="0">
                <a:solidFill>
                  <a:schemeClr val="bg1"/>
                </a:solidFill>
                <a:latin typeface="Arial" panose="020B0604020202020204" pitchFamily="34" charset="0"/>
                <a:cs typeface="Arial" panose="020B0604020202020204" pitchFamily="34" charset="0"/>
              </a:rPr>
              <a:t>NationalData</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EROM Uses Gage Data</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8</a:t>
            </a:fld>
            <a:endParaRPr lang="en-US">
              <a:solidFill>
                <a:prstClr val="white"/>
              </a:solidFill>
              <a:cs typeface="Arial" charset="0"/>
            </a:endParaRPr>
          </a:p>
        </p:txBody>
      </p:sp>
      <p:sp>
        <p:nvSpPr>
          <p:cNvPr id="3" name="TextBox 2"/>
          <p:cNvSpPr txBox="1"/>
          <p:nvPr/>
        </p:nvSpPr>
        <p:spPr>
          <a:xfrm>
            <a:off x="762000" y="1313557"/>
            <a:ext cx="7585731" cy="5693866"/>
          </a:xfrm>
          <a:prstGeom prst="rect">
            <a:avLst/>
          </a:prstGeom>
          <a:noFill/>
        </p:spPr>
        <p:txBody>
          <a:bodyPr wrap="square" rtlCol="0">
            <a:spAutoFit/>
          </a:bodyPr>
          <a:lstStyle/>
          <a:p>
            <a:pPr marL="514350" indent="-514350"/>
            <a:r>
              <a:rPr lang="en-US" sz="2800" b="1" dirty="0" err="1" smtClean="0"/>
              <a:t>GageLoc</a:t>
            </a:r>
            <a:r>
              <a:rPr lang="en-US" sz="2800" b="1" dirty="0" smtClean="0"/>
              <a:t>:</a:t>
            </a:r>
            <a:r>
              <a:rPr lang="en-US" sz="2800" dirty="0" smtClean="0"/>
              <a:t> Finds Gages on the </a:t>
            </a:r>
            <a:r>
              <a:rPr lang="en-US" sz="2800" dirty="0" err="1" smtClean="0"/>
              <a:t>Flowlines</a:t>
            </a:r>
            <a:r>
              <a:rPr lang="en-US" sz="2800" dirty="0" smtClean="0"/>
              <a:t>.</a:t>
            </a:r>
          </a:p>
          <a:p>
            <a:pPr marL="514350" indent="-514350"/>
            <a:endParaRPr lang="en-US" sz="2800" b="1" dirty="0" smtClean="0"/>
          </a:p>
          <a:p>
            <a:pPr marL="514350" indent="-514350"/>
            <a:r>
              <a:rPr lang="en-US" sz="2800" b="1" dirty="0" err="1" smtClean="0"/>
              <a:t>GageInfo</a:t>
            </a:r>
            <a:r>
              <a:rPr lang="en-US" sz="2800" b="1" dirty="0" smtClean="0"/>
              <a:t>:</a:t>
            </a:r>
            <a:r>
              <a:rPr lang="en-US" sz="2800" dirty="0" smtClean="0"/>
              <a:t> Subsets Gages where </a:t>
            </a:r>
          </a:p>
          <a:p>
            <a:pPr marL="514350" indent="-514350"/>
            <a:r>
              <a:rPr lang="en-US" sz="2800" dirty="0" smtClean="0"/>
              <a:t>NHDPlus Drainage Area (DA)  is +/- 20% of NWIS DA.</a:t>
            </a:r>
          </a:p>
          <a:p>
            <a:pPr marL="514350" indent="-514350"/>
            <a:endParaRPr lang="en-US" sz="2800" b="1" dirty="0" smtClean="0"/>
          </a:p>
          <a:p>
            <a:pPr marL="514350" indent="-514350"/>
            <a:r>
              <a:rPr lang="en-US" sz="2800" b="1" dirty="0" err="1" smtClean="0"/>
              <a:t>Gage_Smooth</a:t>
            </a:r>
            <a:r>
              <a:rPr lang="en-US" sz="2800" b="1" dirty="0" smtClean="0"/>
              <a:t>:</a:t>
            </a:r>
            <a:r>
              <a:rPr lang="en-US" sz="2800" dirty="0" smtClean="0"/>
              <a:t> Computes Mean Flow </a:t>
            </a:r>
          </a:p>
          <a:p>
            <a:pPr marL="514350" indent="-514350"/>
            <a:r>
              <a:rPr lang="en-US" sz="2800" dirty="0" smtClean="0"/>
              <a:t>where there are at least 10 Years </a:t>
            </a:r>
          </a:p>
          <a:p>
            <a:pPr marL="514350" indent="-514350"/>
            <a:r>
              <a:rPr lang="en-US" sz="2800" dirty="0" smtClean="0"/>
              <a:t>of record from 1971-2000.</a:t>
            </a:r>
          </a:p>
          <a:p>
            <a:pPr marL="514350" indent="-514350"/>
            <a:r>
              <a:rPr lang="en-US" sz="2800" dirty="0" smtClean="0"/>
              <a:t>	These Mean Flows are used for Flow Adjustments and QA</a:t>
            </a:r>
          </a:p>
          <a:p>
            <a:pPr marL="514350" indent="-514350" algn="ctr">
              <a:buAutoNum type="arabicPeriod"/>
            </a:pPr>
            <a:endParaRPr lang="en-US" sz="2800" dirty="0" smtClean="0"/>
          </a:p>
          <a:p>
            <a:pPr marL="514350" indent="-514350" algn="ctr">
              <a:buAutoNum type="arabicPeriod"/>
            </a:pPr>
            <a:endParaRPr lang="en-US" sz="2800" dirty="0" smtClean="0"/>
          </a:p>
        </p:txBody>
      </p:sp>
      <p:sp>
        <p:nvSpPr>
          <p:cNvPr id="5" name="Subtitle 2"/>
          <p:cNvSpPr txBox="1">
            <a:spLocks/>
          </p:cNvSpPr>
          <p:nvPr/>
        </p:nvSpPr>
        <p:spPr>
          <a:xfrm>
            <a:off x="0" y="6191696"/>
            <a:ext cx="2209800" cy="666304"/>
          </a:xfrm>
          <a:prstGeom prst="rect">
            <a:avLst/>
          </a:prstGeom>
        </p:spPr>
        <p:txBody>
          <a:bodyPr vert="horz" lIns="45720" rIns="45720">
            <a:norm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noProof="0" dirty="0" err="1" smtClean="0">
                <a:solidFill>
                  <a:schemeClr val="bg1"/>
                </a:solidFill>
                <a:latin typeface="Arial" panose="020B0604020202020204" pitchFamily="34" charset="0"/>
                <a:cs typeface="Arial" panose="020B0604020202020204" pitchFamily="34" charset="0"/>
              </a:rPr>
              <a:t>NationalData</a:t>
            </a:r>
            <a:endParaRPr kumimoji="0" lang="en-US" sz="27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Slide Number Placeholder 4"/>
          <p:cNvSpPr txBox="1">
            <a:spLocks/>
          </p:cNvSpPr>
          <p:nvPr/>
        </p:nvSpPr>
        <p:spPr>
          <a:xfrm>
            <a:off x="8778240" y="6492875"/>
            <a:ext cx="365760" cy="365125"/>
          </a:xfrm>
          <a:prstGeom prst="rect">
            <a:avLst/>
          </a:prstGeom>
        </p:spPr>
        <p:txBody>
          <a:bodyPr vert="horz"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E33FB8-07CB-4901-A042-9821F69EB4D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NHDPconte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11339</TotalTime>
  <Words>1501</Words>
  <Application>Microsoft Office PowerPoint</Application>
  <PresentationFormat>Letter Paper (8.5x11 in)</PresentationFormat>
  <Paragraphs>326</Paragraphs>
  <Slides>23</Slides>
  <Notes>22</Notes>
  <HiddenSlides>0</HiddenSlides>
  <MMClips>0</MMClips>
  <ScaleCrop>false</ScaleCrop>
  <HeadingPairs>
    <vt:vector size="4" baseType="variant">
      <vt:variant>
        <vt:lpstr>Theme</vt:lpstr>
      </vt:variant>
      <vt:variant>
        <vt:i4>14</vt:i4>
      </vt:variant>
      <vt:variant>
        <vt:lpstr>Slide Titles</vt:lpstr>
      </vt:variant>
      <vt:variant>
        <vt:i4>23</vt:i4>
      </vt:variant>
    </vt:vector>
  </HeadingPairs>
  <TitlesOfParts>
    <vt:vector size="37" baseType="lpstr">
      <vt:lpstr>Theme2</vt:lpstr>
      <vt:lpstr>2_Concourse</vt:lpstr>
      <vt:lpstr>Theme1</vt:lpstr>
      <vt:lpstr>3_Concourse</vt:lpstr>
      <vt:lpstr>NHDPcontent</vt:lpstr>
      <vt:lpstr>4_Concourse</vt:lpstr>
      <vt:lpstr>5_Concourse</vt:lpstr>
      <vt:lpstr>6_Concourse</vt:lpstr>
      <vt:lpstr>7_Concourse</vt:lpstr>
      <vt:lpstr>8_Concourse</vt:lpstr>
      <vt:lpstr>9_Concourse</vt:lpstr>
      <vt:lpstr>10_Concourse</vt:lpstr>
      <vt:lpstr>11_Concourse</vt:lpstr>
      <vt:lpstr>Concourse</vt:lpstr>
      <vt:lpstr>NHDPlus National  and Global Data</vt:lpstr>
      <vt:lpstr>Objectives</vt:lpstr>
      <vt:lpstr>Agenda</vt:lpstr>
      <vt:lpstr>PowerPoint Presentation</vt:lpstr>
      <vt:lpstr>NHDPlusNationalData</vt:lpstr>
      <vt:lpstr>Gageloc</vt:lpstr>
      <vt:lpstr>GageInfo</vt:lpstr>
      <vt:lpstr>Gage_Smooth</vt:lpstr>
      <vt:lpstr>How EROM Uses Gage Data</vt:lpstr>
      <vt:lpstr>NationalWBDSnapShot</vt:lpstr>
      <vt:lpstr>NationalWBDSnapShot</vt:lpstr>
      <vt:lpstr>NationalCat Grid</vt:lpstr>
      <vt:lpstr>GlobalData: BoundaryUnit</vt:lpstr>
      <vt:lpstr>BoundaryUnit</vt:lpstr>
      <vt:lpstr>BoundaryUnit DrainageID, UnitName, UnitType=VPU</vt:lpstr>
      <vt:lpstr>BoundaryUnit UnitID, UnitType=VPU, RPU</vt:lpstr>
      <vt:lpstr>SuperCatchments</vt:lpstr>
      <vt:lpstr>SuperCatchments</vt:lpstr>
      <vt:lpstr>SuperCatchments</vt:lpstr>
      <vt:lpstr>SuperCatchments</vt:lpstr>
      <vt:lpstr>SuperCatchments</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McKay</dc:creator>
  <cp:lastModifiedBy>Isabelle Morin</cp:lastModifiedBy>
  <cp:revision>556</cp:revision>
  <cp:lastPrinted>2015-07-30T17:07:51Z</cp:lastPrinted>
  <dcterms:created xsi:type="dcterms:W3CDTF">2008-01-25T01:21:04Z</dcterms:created>
  <dcterms:modified xsi:type="dcterms:W3CDTF">2017-04-12T14:47:26Z</dcterms:modified>
</cp:coreProperties>
</file>